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722" r:id="rId2"/>
    <p:sldMasterId id="2147483725" r:id="rId3"/>
    <p:sldMasterId id="2147483749" r:id="rId4"/>
  </p:sldMasterIdLst>
  <p:notesMasterIdLst>
    <p:notesMasterId r:id="rId21"/>
  </p:notesMasterIdLst>
  <p:sldIdLst>
    <p:sldId id="256" r:id="rId5"/>
    <p:sldId id="257" r:id="rId6"/>
    <p:sldId id="315" r:id="rId7"/>
    <p:sldId id="312" r:id="rId8"/>
    <p:sldId id="316" r:id="rId9"/>
    <p:sldId id="317" r:id="rId10"/>
    <p:sldId id="259" r:id="rId11"/>
    <p:sldId id="313" r:id="rId12"/>
    <p:sldId id="318" r:id="rId13"/>
    <p:sldId id="319" r:id="rId14"/>
    <p:sldId id="320" r:id="rId15"/>
    <p:sldId id="321" r:id="rId16"/>
    <p:sldId id="322" r:id="rId17"/>
    <p:sldId id="323" r:id="rId18"/>
    <p:sldId id="325" r:id="rId19"/>
    <p:sldId id="326" r:id="rId20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2"/>
      <p:bold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Play" panose="020B0604020202020204" charset="0"/>
      <p:regular r:id="rId28"/>
      <p:bold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Semibold" panose="020B0604020202020204" charset="0"/>
      <p:regular r:id="rId34"/>
      <p:bold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B00"/>
    <a:srgbClr val="00A4FF"/>
    <a:srgbClr val="72D9F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E3F52F-717C-4012-A4CA-CA6EA5D91A67}">
  <a:tblStyle styleId="{56E3F52F-717C-4012-A4CA-CA6EA5D91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816" y="60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985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539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1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474209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0011350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994808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8002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0755874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40942047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22968321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62411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8436082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90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448834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3851897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35252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749586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580575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288738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761496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308859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1008643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8165296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7320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82902775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98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28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100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02" name="Google Shape;802;p14"/>
          <p:cNvGrpSpPr/>
          <p:nvPr/>
        </p:nvGrpSpPr>
        <p:grpSpPr>
          <a:xfrm flipH="1">
            <a:off x="8167938" y="-4899154"/>
            <a:ext cx="3721951" cy="12135923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2853462" y="-2443379"/>
            <a:ext cx="3721951" cy="12135923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8636589" y="3129613"/>
            <a:ext cx="261061" cy="3913266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791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209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6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9381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8" r:id="rId4"/>
    <p:sldLayoutId id="2147483699" r:id="rId5"/>
    <p:sldLayoutId id="2147483700" r:id="rId6"/>
    <p:sldLayoutId id="2147483705" r:id="rId7"/>
    <p:sldLayoutId id="214748372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30" name="Google Shape;2630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2761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4576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5" r:id="rId17"/>
    <p:sldLayoutId id="2147483746" r:id="rId18"/>
    <p:sldLayoutId id="2147483747" r:id="rId19"/>
    <p:sldLayoutId id="214748374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2" name="Google Shape;452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10876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911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Patrones de diseño – Patrones de creación</a:t>
            </a:r>
            <a:br>
              <a:rPr lang="en" sz="2800" dirty="0"/>
            </a:br>
            <a:endParaRPr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211600" y="3865699"/>
            <a:ext cx="4720800" cy="911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 Juan Sebastián Pulidori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 de Sistemas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860D913-4456-4D1C-9CA6-915DB7C04D49}"/>
              </a:ext>
            </a:extLst>
          </p:cNvPr>
          <p:cNvSpPr txBox="1"/>
          <p:nvPr/>
        </p:nvSpPr>
        <p:spPr>
          <a:xfrm>
            <a:off x="2895600" y="1954207"/>
            <a:ext cx="339708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" sz="4300" b="1" i="0" u="none" strike="noStrike" kern="0" cap="none" spc="0" normalizeH="0" baseline="0" noProof="0" dirty="0">
                <a:ln>
                  <a:noFill/>
                </a:ln>
                <a:solidFill>
                  <a:srgbClr val="E63B00"/>
                </a:solidFill>
                <a:effectLst/>
                <a:uLnTx/>
                <a:uFillTx/>
                <a:latin typeface="Play"/>
                <a:sym typeface="Play"/>
              </a:rPr>
              <a:t>PROTOTYPE</a:t>
            </a:r>
            <a:endParaRPr lang="es-A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137A7A2-2D96-4D9D-BF08-B5F799DD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528" y="582700"/>
            <a:ext cx="7290600" cy="541200"/>
          </a:xfrm>
        </p:spPr>
        <p:txBody>
          <a:bodyPr/>
          <a:lstStyle/>
          <a:p>
            <a:r>
              <a:rPr lang="es-MX" sz="3000" dirty="0"/>
              <a:t>Ejemplo fábrica de automóviles</a:t>
            </a:r>
            <a:endParaRPr lang="es-AR" sz="3000" dirty="0"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11413288-E6EE-41EA-8FB8-2E5AEA7C8B1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Superficial</a:t>
            </a:r>
            <a:endParaRPr lang="es-AR" sz="1400" dirty="0"/>
          </a:p>
        </p:txBody>
      </p:sp>
      <p:sp>
        <p:nvSpPr>
          <p:cNvPr id="6" name="Google Shape;466;p27">
            <a:extLst>
              <a:ext uri="{FF2B5EF4-FFF2-40B4-BE49-F238E27FC236}">
                <a16:creationId xmlns:a16="http://schemas.microsoft.com/office/drawing/2014/main" id="{7A271BDC-4374-43E2-A64D-4145290FDF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Profundo</a:t>
            </a:r>
            <a:endParaRPr lang="es-AR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35236E-E427-455A-938A-AC823A3E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43" y="2571750"/>
            <a:ext cx="3066178" cy="17229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7FBEF0-2E78-408D-BD86-A6DBA8BA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973" y="2522646"/>
            <a:ext cx="2707684" cy="1562972"/>
          </a:xfrm>
          <a:prstGeom prst="rect">
            <a:avLst/>
          </a:prstGeom>
        </p:spPr>
      </p:pic>
      <p:sp>
        <p:nvSpPr>
          <p:cNvPr id="13" name="Subtítulo 10">
            <a:extLst>
              <a:ext uri="{FF2B5EF4-FFF2-40B4-BE49-F238E27FC236}">
                <a16:creationId xmlns:a16="http://schemas.microsoft.com/office/drawing/2014/main" id="{17AD3D33-DF87-4592-B00E-8A5CBE85029F}"/>
              </a:ext>
            </a:extLst>
          </p:cNvPr>
          <p:cNvSpPr txBox="1">
            <a:spLocks/>
          </p:cNvSpPr>
          <p:nvPr/>
        </p:nvSpPr>
        <p:spPr>
          <a:xfrm>
            <a:off x="5171454" y="3961482"/>
            <a:ext cx="3066178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clonado de forma superficial</a:t>
            </a:r>
            <a:endParaRPr lang="es-AR" dirty="0"/>
          </a:p>
        </p:txBody>
      </p:sp>
      <p:sp>
        <p:nvSpPr>
          <p:cNvPr id="16" name="Subtítulo 11">
            <a:extLst>
              <a:ext uri="{FF2B5EF4-FFF2-40B4-BE49-F238E27FC236}">
                <a16:creationId xmlns:a16="http://schemas.microsoft.com/office/drawing/2014/main" id="{29284768-9E4F-42FF-AAD5-45479E08EE73}"/>
              </a:ext>
            </a:extLst>
          </p:cNvPr>
          <p:cNvSpPr txBox="1">
            <a:spLocks/>
          </p:cNvSpPr>
          <p:nvPr/>
        </p:nvSpPr>
        <p:spPr>
          <a:xfrm>
            <a:off x="1303507" y="1048898"/>
            <a:ext cx="7840493" cy="14742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Supongamos que queremos fabricar automóviles (Citroën C4 Cactus 2022) con diferentes motores. Implementar un método que muestre los dos autos con sus correspondientes motores (tratar al motor como un objeto).</a:t>
            </a:r>
            <a:endParaRPr lang="es-AR" sz="2000"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Subtítulo 10">
            <a:extLst>
              <a:ext uri="{FF2B5EF4-FFF2-40B4-BE49-F238E27FC236}">
                <a16:creationId xmlns:a16="http://schemas.microsoft.com/office/drawing/2014/main" id="{4F9A3428-D7A2-42EF-9B01-917BB0E12411}"/>
              </a:ext>
            </a:extLst>
          </p:cNvPr>
          <p:cNvSpPr txBox="1">
            <a:spLocks/>
          </p:cNvSpPr>
          <p:nvPr/>
        </p:nvSpPr>
        <p:spPr>
          <a:xfrm>
            <a:off x="1316998" y="3950661"/>
            <a:ext cx="2759264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original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3223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137A7A2-2D96-4D9D-BF08-B5F799DD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528" y="582700"/>
            <a:ext cx="7290600" cy="541200"/>
          </a:xfrm>
        </p:spPr>
        <p:txBody>
          <a:bodyPr/>
          <a:lstStyle/>
          <a:p>
            <a:r>
              <a:rPr lang="es-MX" sz="3000" dirty="0"/>
              <a:t>Ejemplo fábrica de automóviles</a:t>
            </a:r>
            <a:endParaRPr lang="es-AR" sz="3000" dirty="0"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11413288-E6EE-41EA-8FB8-2E5AEA7C8B1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Superficial</a:t>
            </a:r>
            <a:endParaRPr lang="es-AR" sz="1400" dirty="0"/>
          </a:p>
        </p:txBody>
      </p:sp>
      <p:sp>
        <p:nvSpPr>
          <p:cNvPr id="6" name="Google Shape;466;p27">
            <a:extLst>
              <a:ext uri="{FF2B5EF4-FFF2-40B4-BE49-F238E27FC236}">
                <a16:creationId xmlns:a16="http://schemas.microsoft.com/office/drawing/2014/main" id="{7A271BDC-4374-43E2-A64D-4145290FDF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Profundo</a:t>
            </a:r>
            <a:endParaRPr lang="es-AR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35236E-E427-455A-938A-AC823A3E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43" y="1598988"/>
            <a:ext cx="3066178" cy="17229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7FBEF0-2E78-408D-BD86-A6DBA8BA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973" y="1549884"/>
            <a:ext cx="2707684" cy="1562972"/>
          </a:xfrm>
          <a:prstGeom prst="rect">
            <a:avLst/>
          </a:prstGeom>
        </p:spPr>
      </p:pic>
      <p:sp>
        <p:nvSpPr>
          <p:cNvPr id="13" name="Subtítulo 10">
            <a:extLst>
              <a:ext uri="{FF2B5EF4-FFF2-40B4-BE49-F238E27FC236}">
                <a16:creationId xmlns:a16="http://schemas.microsoft.com/office/drawing/2014/main" id="{17AD3D33-DF87-4592-B00E-8A5CBE85029F}"/>
              </a:ext>
            </a:extLst>
          </p:cNvPr>
          <p:cNvSpPr txBox="1">
            <a:spLocks/>
          </p:cNvSpPr>
          <p:nvPr/>
        </p:nvSpPr>
        <p:spPr>
          <a:xfrm>
            <a:off x="5171454" y="2988720"/>
            <a:ext cx="3066178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clonado de forma superficial</a:t>
            </a:r>
            <a:endParaRPr lang="es-AR" dirty="0"/>
          </a:p>
        </p:txBody>
      </p:sp>
      <p:sp>
        <p:nvSpPr>
          <p:cNvPr id="16" name="Subtítulo 11">
            <a:extLst>
              <a:ext uri="{FF2B5EF4-FFF2-40B4-BE49-F238E27FC236}">
                <a16:creationId xmlns:a16="http://schemas.microsoft.com/office/drawing/2014/main" id="{29284768-9E4F-42FF-AAD5-45479E08EE73}"/>
              </a:ext>
            </a:extLst>
          </p:cNvPr>
          <p:cNvSpPr txBox="1">
            <a:spLocks/>
          </p:cNvSpPr>
          <p:nvPr/>
        </p:nvSpPr>
        <p:spPr>
          <a:xfrm>
            <a:off x="1251207" y="3719702"/>
            <a:ext cx="7840493" cy="14742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Problema: un mismo motor se debe introducir en dos autos diferentes</a:t>
            </a:r>
            <a:endParaRPr lang="es-AR" sz="2000"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Subtítulo 10">
            <a:extLst>
              <a:ext uri="{FF2B5EF4-FFF2-40B4-BE49-F238E27FC236}">
                <a16:creationId xmlns:a16="http://schemas.microsoft.com/office/drawing/2014/main" id="{4F9A3428-D7A2-42EF-9B01-917BB0E12411}"/>
              </a:ext>
            </a:extLst>
          </p:cNvPr>
          <p:cNvSpPr txBox="1">
            <a:spLocks/>
          </p:cNvSpPr>
          <p:nvPr/>
        </p:nvSpPr>
        <p:spPr>
          <a:xfrm>
            <a:off x="1316998" y="2977899"/>
            <a:ext cx="2759264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original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F5C3B5-30FA-4F56-BA23-9C4A656BA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62" y="1128405"/>
            <a:ext cx="1383774" cy="12010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0F4885-3C96-4B59-BDF7-036697F9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57" y="1130488"/>
            <a:ext cx="1383774" cy="120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7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76C9893D-3E74-4D72-B763-4B30CE36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96" y="2370362"/>
            <a:ext cx="1383774" cy="1201062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137A7A2-2D96-4D9D-BF08-B5F799DD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528" y="582700"/>
            <a:ext cx="7290600" cy="541200"/>
          </a:xfrm>
        </p:spPr>
        <p:txBody>
          <a:bodyPr/>
          <a:lstStyle/>
          <a:p>
            <a:r>
              <a:rPr lang="es-MX" sz="3000" dirty="0"/>
              <a:t>Ejemplo fábrica de automóviles</a:t>
            </a:r>
            <a:endParaRPr lang="es-AR" sz="3000" dirty="0"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11413288-E6EE-41EA-8FB8-2E5AEA7C8B1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Superficial</a:t>
            </a:r>
            <a:endParaRPr lang="es-AR" sz="1400" dirty="0"/>
          </a:p>
        </p:txBody>
      </p:sp>
      <p:sp>
        <p:nvSpPr>
          <p:cNvPr id="6" name="Google Shape;466;p27">
            <a:extLst>
              <a:ext uri="{FF2B5EF4-FFF2-40B4-BE49-F238E27FC236}">
                <a16:creationId xmlns:a16="http://schemas.microsoft.com/office/drawing/2014/main" id="{7A271BDC-4374-43E2-A64D-4145290FDF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Profundo</a:t>
            </a:r>
            <a:endParaRPr lang="es-AR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35236E-E427-455A-938A-AC823A3E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49" y="965032"/>
            <a:ext cx="3066178" cy="17229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7FBEF0-2E78-408D-BD86-A6DBA8BA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09" y="2688008"/>
            <a:ext cx="2707684" cy="1562972"/>
          </a:xfrm>
          <a:prstGeom prst="rect">
            <a:avLst/>
          </a:prstGeom>
        </p:spPr>
      </p:pic>
      <p:sp>
        <p:nvSpPr>
          <p:cNvPr id="13" name="Subtítulo 10">
            <a:extLst>
              <a:ext uri="{FF2B5EF4-FFF2-40B4-BE49-F238E27FC236}">
                <a16:creationId xmlns:a16="http://schemas.microsoft.com/office/drawing/2014/main" id="{17AD3D33-DF87-4592-B00E-8A5CBE85029F}"/>
              </a:ext>
            </a:extLst>
          </p:cNvPr>
          <p:cNvSpPr txBox="1">
            <a:spLocks/>
          </p:cNvSpPr>
          <p:nvPr/>
        </p:nvSpPr>
        <p:spPr>
          <a:xfrm>
            <a:off x="996790" y="4126844"/>
            <a:ext cx="3066178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clonado de forma superficial</a:t>
            </a:r>
            <a:endParaRPr lang="es-AR" dirty="0"/>
          </a:p>
        </p:txBody>
      </p:sp>
      <p:sp>
        <p:nvSpPr>
          <p:cNvPr id="16" name="Subtítulo 11">
            <a:extLst>
              <a:ext uri="{FF2B5EF4-FFF2-40B4-BE49-F238E27FC236}">
                <a16:creationId xmlns:a16="http://schemas.microsoft.com/office/drawing/2014/main" id="{29284768-9E4F-42FF-AAD5-45479E08EE73}"/>
              </a:ext>
            </a:extLst>
          </p:cNvPr>
          <p:cNvSpPr txBox="1">
            <a:spLocks/>
          </p:cNvSpPr>
          <p:nvPr/>
        </p:nvSpPr>
        <p:spPr>
          <a:xfrm>
            <a:off x="4290343" y="1165560"/>
            <a:ext cx="7840493" cy="688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Gráficamente ocurriría... </a:t>
            </a:r>
            <a:endParaRPr lang="es-AR" sz="2000"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Subtítulo 10">
            <a:extLst>
              <a:ext uri="{FF2B5EF4-FFF2-40B4-BE49-F238E27FC236}">
                <a16:creationId xmlns:a16="http://schemas.microsoft.com/office/drawing/2014/main" id="{4F9A3428-D7A2-42EF-9B01-917BB0E12411}"/>
              </a:ext>
            </a:extLst>
          </p:cNvPr>
          <p:cNvSpPr txBox="1">
            <a:spLocks/>
          </p:cNvSpPr>
          <p:nvPr/>
        </p:nvSpPr>
        <p:spPr>
          <a:xfrm>
            <a:off x="1303704" y="2343943"/>
            <a:ext cx="2759264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original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F5C3B5-30FA-4F56-BA23-9C4A656B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47" y="2375612"/>
            <a:ext cx="1383774" cy="12010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3358D0-C27E-4768-B2D8-34A3A5C3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227" y="2135722"/>
            <a:ext cx="3448050" cy="1495425"/>
          </a:xfrm>
          <a:prstGeom prst="rect">
            <a:avLst/>
          </a:prstGeom>
        </p:spPr>
      </p:pic>
      <p:sp>
        <p:nvSpPr>
          <p:cNvPr id="15" name="Subtítulo 11">
            <a:extLst>
              <a:ext uri="{FF2B5EF4-FFF2-40B4-BE49-F238E27FC236}">
                <a16:creationId xmlns:a16="http://schemas.microsoft.com/office/drawing/2014/main" id="{14D3AA70-2EF7-4FBB-A92D-203AACF4DC70}"/>
              </a:ext>
            </a:extLst>
          </p:cNvPr>
          <p:cNvSpPr txBox="1">
            <a:spLocks/>
          </p:cNvSpPr>
          <p:nvPr/>
        </p:nvSpPr>
        <p:spPr>
          <a:xfrm>
            <a:off x="1100049" y="4725676"/>
            <a:ext cx="7840493" cy="688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Ver código... </a:t>
            </a:r>
            <a:endParaRPr lang="es-AR" sz="2000"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4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137A7A2-2D96-4D9D-BF08-B5F799DD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528" y="582700"/>
            <a:ext cx="7290600" cy="541200"/>
          </a:xfrm>
        </p:spPr>
        <p:txBody>
          <a:bodyPr/>
          <a:lstStyle/>
          <a:p>
            <a:r>
              <a:rPr lang="es-MX" sz="3000" dirty="0"/>
              <a:t>Ejemplo fábrica de automóviles</a:t>
            </a:r>
            <a:endParaRPr lang="es-AR" sz="3000" dirty="0"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11413288-E6EE-41EA-8FB8-2E5AEA7C8B1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Superficial</a:t>
            </a:r>
            <a:endParaRPr lang="es-AR" sz="1400" dirty="0"/>
          </a:p>
        </p:txBody>
      </p:sp>
      <p:sp>
        <p:nvSpPr>
          <p:cNvPr id="6" name="Google Shape;466;p27">
            <a:extLst>
              <a:ext uri="{FF2B5EF4-FFF2-40B4-BE49-F238E27FC236}">
                <a16:creationId xmlns:a16="http://schemas.microsoft.com/office/drawing/2014/main" id="{7A271BDC-4374-43E2-A64D-4145290FDF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Profundo</a:t>
            </a:r>
            <a:endParaRPr lang="es-AR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35236E-E427-455A-938A-AC823A3E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49" y="965032"/>
            <a:ext cx="3066178" cy="17229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7FBEF0-2E78-408D-BD86-A6DBA8BA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09" y="2688008"/>
            <a:ext cx="2707684" cy="1562972"/>
          </a:xfrm>
          <a:prstGeom prst="rect">
            <a:avLst/>
          </a:prstGeom>
        </p:spPr>
      </p:pic>
      <p:sp>
        <p:nvSpPr>
          <p:cNvPr id="13" name="Subtítulo 10">
            <a:extLst>
              <a:ext uri="{FF2B5EF4-FFF2-40B4-BE49-F238E27FC236}">
                <a16:creationId xmlns:a16="http://schemas.microsoft.com/office/drawing/2014/main" id="{17AD3D33-DF87-4592-B00E-8A5CBE85029F}"/>
              </a:ext>
            </a:extLst>
          </p:cNvPr>
          <p:cNvSpPr txBox="1">
            <a:spLocks/>
          </p:cNvSpPr>
          <p:nvPr/>
        </p:nvSpPr>
        <p:spPr>
          <a:xfrm>
            <a:off x="996790" y="4126844"/>
            <a:ext cx="3066178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clonado de forma profunda</a:t>
            </a:r>
            <a:endParaRPr lang="es-AR" dirty="0"/>
          </a:p>
        </p:txBody>
      </p:sp>
      <p:sp>
        <p:nvSpPr>
          <p:cNvPr id="16" name="Subtítulo 11">
            <a:extLst>
              <a:ext uri="{FF2B5EF4-FFF2-40B4-BE49-F238E27FC236}">
                <a16:creationId xmlns:a16="http://schemas.microsoft.com/office/drawing/2014/main" id="{29284768-9E4F-42FF-AAD5-45479E08EE73}"/>
              </a:ext>
            </a:extLst>
          </p:cNvPr>
          <p:cNvSpPr txBox="1">
            <a:spLocks/>
          </p:cNvSpPr>
          <p:nvPr/>
        </p:nvSpPr>
        <p:spPr>
          <a:xfrm>
            <a:off x="6104668" y="1168696"/>
            <a:ext cx="2936499" cy="688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Solución: copiar al objeto de forma profunda (clonar también el motor)</a:t>
            </a:r>
            <a:endParaRPr lang="es-AR" sz="2000"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Subtítulo 10">
            <a:extLst>
              <a:ext uri="{FF2B5EF4-FFF2-40B4-BE49-F238E27FC236}">
                <a16:creationId xmlns:a16="http://schemas.microsoft.com/office/drawing/2014/main" id="{4F9A3428-D7A2-42EF-9B01-917BB0E12411}"/>
              </a:ext>
            </a:extLst>
          </p:cNvPr>
          <p:cNvSpPr txBox="1">
            <a:spLocks/>
          </p:cNvSpPr>
          <p:nvPr/>
        </p:nvSpPr>
        <p:spPr>
          <a:xfrm>
            <a:off x="1303704" y="2343943"/>
            <a:ext cx="239593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original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F5C3B5-30FA-4F56-BA23-9C4A656BA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968" y="1134982"/>
            <a:ext cx="1383774" cy="1201062"/>
          </a:xfrm>
          <a:prstGeom prst="rect">
            <a:avLst/>
          </a:prstGeom>
        </p:spPr>
      </p:pic>
      <p:sp>
        <p:nvSpPr>
          <p:cNvPr id="15" name="Subtítulo 11">
            <a:extLst>
              <a:ext uri="{FF2B5EF4-FFF2-40B4-BE49-F238E27FC236}">
                <a16:creationId xmlns:a16="http://schemas.microsoft.com/office/drawing/2014/main" id="{14D3AA70-2EF7-4FBB-A92D-203AACF4DC70}"/>
              </a:ext>
            </a:extLst>
          </p:cNvPr>
          <p:cNvSpPr txBox="1">
            <a:spLocks/>
          </p:cNvSpPr>
          <p:nvPr/>
        </p:nvSpPr>
        <p:spPr>
          <a:xfrm>
            <a:off x="1100049" y="4725676"/>
            <a:ext cx="7840493" cy="688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rgbClr val="72D9F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Ver código... </a:t>
            </a:r>
            <a:endParaRPr lang="es-AR" sz="2000" dirty="0">
              <a:solidFill>
                <a:srgbClr val="72D9F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4242A31-C5E5-4012-AF70-2C7122E8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385" y="2860419"/>
            <a:ext cx="1383774" cy="1201062"/>
          </a:xfrm>
          <a:prstGeom prst="rect">
            <a:avLst/>
          </a:prstGeom>
        </p:spPr>
      </p:pic>
      <p:sp>
        <p:nvSpPr>
          <p:cNvPr id="19" name="Subtítulo 10">
            <a:extLst>
              <a:ext uri="{FF2B5EF4-FFF2-40B4-BE49-F238E27FC236}">
                <a16:creationId xmlns:a16="http://schemas.microsoft.com/office/drawing/2014/main" id="{E20E0B08-7CE8-4CA5-9BF9-DDC22D4DBEA1}"/>
              </a:ext>
            </a:extLst>
          </p:cNvPr>
          <p:cNvSpPr txBox="1">
            <a:spLocks/>
          </p:cNvSpPr>
          <p:nvPr/>
        </p:nvSpPr>
        <p:spPr>
          <a:xfrm>
            <a:off x="3608516" y="2339100"/>
            <a:ext cx="239593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original</a:t>
            </a:r>
            <a:endParaRPr lang="es-AR" dirty="0"/>
          </a:p>
        </p:txBody>
      </p:sp>
      <p:sp>
        <p:nvSpPr>
          <p:cNvPr id="20" name="Subtítulo 10">
            <a:extLst>
              <a:ext uri="{FF2B5EF4-FFF2-40B4-BE49-F238E27FC236}">
                <a16:creationId xmlns:a16="http://schemas.microsoft.com/office/drawing/2014/main" id="{8681CE87-B6F9-4A8A-AC01-A003EBD37E29}"/>
              </a:ext>
            </a:extLst>
          </p:cNvPr>
          <p:cNvSpPr txBox="1">
            <a:spLocks/>
          </p:cNvSpPr>
          <p:nvPr/>
        </p:nvSpPr>
        <p:spPr>
          <a:xfrm>
            <a:off x="3604109" y="4122001"/>
            <a:ext cx="3066178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clonado de forma profunda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BD67FD-3C34-496A-8004-DB841DD15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108" y="2749809"/>
            <a:ext cx="2681613" cy="11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4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F3066D-0197-4954-BCE8-17BB78A8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47" y="3334486"/>
            <a:ext cx="2213742" cy="16625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C79372-F582-4B66-A650-D531519F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112" y="3336746"/>
            <a:ext cx="2210733" cy="16603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63E52E-0B13-476A-AE8A-722361D0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12" y="3336746"/>
            <a:ext cx="2213741" cy="1660306"/>
          </a:xfrm>
          <a:prstGeom prst="rect">
            <a:avLst/>
          </a:prstGeom>
        </p:spPr>
      </p:pic>
      <p:sp>
        <p:nvSpPr>
          <p:cNvPr id="10" name="Google Shape;2678;p43">
            <a:extLst>
              <a:ext uri="{FF2B5EF4-FFF2-40B4-BE49-F238E27FC236}">
                <a16:creationId xmlns:a16="http://schemas.microsoft.com/office/drawing/2014/main" id="{48E8EBAD-94D6-41D5-8995-3F9BD4AE3EF2}"/>
              </a:ext>
            </a:extLst>
          </p:cNvPr>
          <p:cNvSpPr txBox="1">
            <a:spLocks/>
          </p:cNvSpPr>
          <p:nvPr/>
        </p:nvSpPr>
        <p:spPr>
          <a:xfrm>
            <a:off x="713225" y="144188"/>
            <a:ext cx="7717500" cy="959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300" b="1" dirty="0">
                <a:solidFill>
                  <a:schemeClr val="bg1"/>
                </a:solidFill>
                <a:latin typeface="Play" panose="020B0604020202020204" charset="0"/>
              </a:rPr>
              <a:t>Problema del Copiado Superficial representado con Los Simpson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168C53C-84B4-4AC3-88A4-331D66EB0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397" y="1993406"/>
            <a:ext cx="2409600" cy="1341080"/>
          </a:xfrm>
        </p:spPr>
        <p:txBody>
          <a:bodyPr/>
          <a:lstStyle/>
          <a:p>
            <a:r>
              <a:rPr lang="es-MX" dirty="0"/>
              <a:t>Todos están tomando cerveza en la taberna de Moe. Moe les pregunta “¿Quién va a paga por todas las cervezas?”</a:t>
            </a:r>
            <a:endParaRPr lang="es-A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1F91AEA-AE47-41C6-B4AE-5F503EB6237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648504" y="1407170"/>
            <a:ext cx="804000" cy="558600"/>
          </a:xfrm>
        </p:spPr>
        <p:txBody>
          <a:bodyPr/>
          <a:lstStyle/>
          <a:p>
            <a:r>
              <a:rPr lang="es-MX" sz="2800" dirty="0">
                <a:solidFill>
                  <a:srgbClr val="E63B00"/>
                </a:solidFill>
              </a:rPr>
              <a:t>1</a:t>
            </a:r>
            <a:endParaRPr lang="es-AR" sz="2800" dirty="0">
              <a:solidFill>
                <a:srgbClr val="E63B00"/>
              </a:solidFill>
            </a:endParaRP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0EB149EB-7A40-4701-83AB-0CFD540622BE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490282" y="1407170"/>
            <a:ext cx="804000" cy="558600"/>
          </a:xfrm>
        </p:spPr>
        <p:txBody>
          <a:bodyPr/>
          <a:lstStyle/>
          <a:p>
            <a:r>
              <a:rPr lang="es-MX" sz="2800" dirty="0">
                <a:solidFill>
                  <a:srgbClr val="E63B00"/>
                </a:solidFill>
              </a:rPr>
              <a:t>3</a:t>
            </a:r>
            <a:endParaRPr lang="es-AR" sz="2800" dirty="0">
              <a:solidFill>
                <a:srgbClr val="E63B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05EAB8B-1FCB-4E98-8EB4-DA0F3674BB1A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068554" y="1407170"/>
            <a:ext cx="804000" cy="558600"/>
          </a:xfrm>
        </p:spPr>
        <p:txBody>
          <a:bodyPr/>
          <a:lstStyle/>
          <a:p>
            <a:r>
              <a:rPr lang="es-MX" sz="2800" dirty="0">
                <a:solidFill>
                  <a:srgbClr val="E63B00"/>
                </a:solidFill>
              </a:rPr>
              <a:t>2</a:t>
            </a:r>
            <a:endParaRPr lang="es-AR" sz="2800" dirty="0">
              <a:solidFill>
                <a:srgbClr val="E63B00"/>
              </a:solidFill>
            </a:endParaRP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E84621FF-0AD8-4320-9766-89257A5ADEB5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645117" y="2010013"/>
            <a:ext cx="2409600" cy="1077010"/>
          </a:xfrm>
        </p:spPr>
        <p:txBody>
          <a:bodyPr/>
          <a:lstStyle/>
          <a:p>
            <a:r>
              <a:rPr lang="es-MX" dirty="0"/>
              <a:t>Lenny (como no tiene ningún clon y tampoco se puede clonar) debe pagar por todas las cervezas el solo</a:t>
            </a:r>
            <a:endParaRPr lang="es-AR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7452AF5C-46B5-4963-A903-AEEA0672B345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320405" y="2010205"/>
            <a:ext cx="2409600" cy="734907"/>
          </a:xfrm>
        </p:spPr>
        <p:txBody>
          <a:bodyPr/>
          <a:lstStyle/>
          <a:p>
            <a:r>
              <a:rPr lang="es-MX" dirty="0"/>
              <a:t>Todos los clones de Homero dicen al mismo tiempo “Lenny”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6214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78;p43">
            <a:extLst>
              <a:ext uri="{FF2B5EF4-FFF2-40B4-BE49-F238E27FC236}">
                <a16:creationId xmlns:a16="http://schemas.microsoft.com/office/drawing/2014/main" id="{48E8EBAD-94D6-41D5-8995-3F9BD4AE3EF2}"/>
              </a:ext>
            </a:extLst>
          </p:cNvPr>
          <p:cNvSpPr txBox="1">
            <a:spLocks/>
          </p:cNvSpPr>
          <p:nvPr/>
        </p:nvSpPr>
        <p:spPr>
          <a:xfrm>
            <a:off x="713225" y="144188"/>
            <a:ext cx="7717500" cy="944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300" b="1" dirty="0">
                <a:solidFill>
                  <a:schemeClr val="bg1"/>
                </a:solidFill>
                <a:latin typeface="Play" panose="020B0604020202020204" charset="0"/>
              </a:rPr>
              <a:t>Utilización del patrón PROTOTYPE en la  práctica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214D86-3E3B-42C0-AF3C-0E48D861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21" y="1386551"/>
            <a:ext cx="3216504" cy="14101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70651F-4860-4C3D-BFFD-19AA89DC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221" y="3225978"/>
            <a:ext cx="3216504" cy="15527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245810-ED73-4FAD-B696-869F320B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756" y="1386551"/>
            <a:ext cx="3124736" cy="16197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D08691F-A38D-4E65-A272-B7E42B53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756" y="3225978"/>
            <a:ext cx="3124736" cy="16325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8F71FB-773E-4F32-99DF-DF4CA6BA5B45}"/>
              </a:ext>
            </a:extLst>
          </p:cNvPr>
          <p:cNvSpPr txBox="1"/>
          <p:nvPr/>
        </p:nvSpPr>
        <p:spPr>
          <a:xfrm>
            <a:off x="713225" y="1089061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b="1" dirty="0">
                <a:solidFill>
                  <a:schemeClr val="bg1"/>
                </a:solidFill>
                <a:latin typeface="Play" panose="020B0604020202020204" charset="0"/>
              </a:rPr>
              <a:t>Ejemplo videojuego FORTNITE:</a:t>
            </a:r>
            <a:endParaRPr lang="es-AR" sz="1800" b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730235-4F8C-40DC-B2CD-15667EC81614}"/>
              </a:ext>
            </a:extLst>
          </p:cNvPr>
          <p:cNvSpPr txBox="1"/>
          <p:nvPr/>
        </p:nvSpPr>
        <p:spPr>
          <a:xfrm>
            <a:off x="713225" y="1458393"/>
            <a:ext cx="43173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En este ejemplo se puede apreciar 3 armas con las siguientes características :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Las 3 armas son idénticas, todas son “Rifle de francotirador pesado”.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Son 3 objetos diferentes porque cada arma ocupa un espacio distinto en el inventario del jugador.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Existen diferencias a simple vista entre el arma </a:t>
            </a:r>
            <a:r>
              <a:rPr lang="es-MX" dirty="0">
                <a:solidFill>
                  <a:srgbClr val="E63B00"/>
                </a:solidFill>
                <a:latin typeface="Play" panose="020B0604020202020204" charset="0"/>
              </a:rPr>
              <a:t>Legendaria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 y las armas </a:t>
            </a:r>
            <a:r>
              <a:rPr lang="es-MX" dirty="0">
                <a:solidFill>
                  <a:srgbClr val="00A4FF"/>
                </a:solidFill>
                <a:latin typeface="Play" panose="020B0604020202020204" charset="0"/>
              </a:rPr>
              <a:t>Raras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 (el color de fondo, la rareza y la cantidad de estrellas).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Las 2 armas </a:t>
            </a:r>
            <a:r>
              <a:rPr lang="es-MX" dirty="0">
                <a:solidFill>
                  <a:srgbClr val="00A4FF"/>
                </a:solidFill>
                <a:latin typeface="Play" panose="020B0604020202020204" charset="0"/>
              </a:rPr>
              <a:t>Raras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 son exactamente iguales pero son objetos distintos.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Todas poseen los mismos métodos (disparar, apuntar, recargar, etc).</a:t>
            </a:r>
            <a:endParaRPr lang="es-AR" dirty="0">
              <a:solidFill>
                <a:schemeClr val="bg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55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78;p43">
            <a:extLst>
              <a:ext uri="{FF2B5EF4-FFF2-40B4-BE49-F238E27FC236}">
                <a16:creationId xmlns:a16="http://schemas.microsoft.com/office/drawing/2014/main" id="{48E8EBAD-94D6-41D5-8995-3F9BD4AE3EF2}"/>
              </a:ext>
            </a:extLst>
          </p:cNvPr>
          <p:cNvSpPr txBox="1">
            <a:spLocks/>
          </p:cNvSpPr>
          <p:nvPr/>
        </p:nvSpPr>
        <p:spPr>
          <a:xfrm>
            <a:off x="713225" y="144188"/>
            <a:ext cx="7717500" cy="944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300" b="1" dirty="0">
                <a:solidFill>
                  <a:schemeClr val="bg1"/>
                </a:solidFill>
                <a:latin typeface="Play" panose="020B0604020202020204" charset="0"/>
              </a:rPr>
              <a:t>Utilización del patrón PROTOTYPE en la  práctica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214D86-3E3B-42C0-AF3C-0E48D861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72" y="1378528"/>
            <a:ext cx="3216504" cy="14101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70651F-4860-4C3D-BFFD-19AA89DC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72" y="3134125"/>
            <a:ext cx="3216504" cy="15527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245810-ED73-4FAD-B696-869F320B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221" y="1273727"/>
            <a:ext cx="3124736" cy="16197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D08691F-A38D-4E65-A272-B7E42B53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21" y="3094266"/>
            <a:ext cx="3124736" cy="16325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8F71FB-773E-4F32-99DF-DF4CA6BA5B45}"/>
              </a:ext>
            </a:extLst>
          </p:cNvPr>
          <p:cNvSpPr txBox="1"/>
          <p:nvPr/>
        </p:nvSpPr>
        <p:spPr>
          <a:xfrm>
            <a:off x="713225" y="1089061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b="1" dirty="0">
                <a:solidFill>
                  <a:schemeClr val="bg1"/>
                </a:solidFill>
                <a:latin typeface="Play" panose="020B0604020202020204" charset="0"/>
              </a:rPr>
              <a:t>Ejemplo videojuego FORTNITE:</a:t>
            </a:r>
            <a:endParaRPr lang="es-AR" sz="1800" b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730235-4F8C-40DC-B2CD-15667EC81614}"/>
              </a:ext>
            </a:extLst>
          </p:cNvPr>
          <p:cNvSpPr txBox="1"/>
          <p:nvPr/>
        </p:nvSpPr>
        <p:spPr>
          <a:xfrm>
            <a:off x="713225" y="1458393"/>
            <a:ext cx="43173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Ahora veamos sus atributos y valores: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El arma </a:t>
            </a:r>
            <a:r>
              <a:rPr lang="es-MX" dirty="0">
                <a:solidFill>
                  <a:srgbClr val="E63B00"/>
                </a:solidFill>
                <a:latin typeface="Play" panose="020B0604020202020204" charset="0"/>
              </a:rPr>
              <a:t>Legendaria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 y el arma </a:t>
            </a:r>
            <a:r>
              <a:rPr lang="es-MX" dirty="0">
                <a:solidFill>
                  <a:srgbClr val="00A4FF"/>
                </a:solidFill>
                <a:latin typeface="Play" panose="020B0604020202020204" charset="0"/>
              </a:rPr>
              <a:t>Rara 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poseen los mismos atributos (Daño, Cadencia de tiro, Tamaño del cargador y Tiempo de recarga).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Entre el arma </a:t>
            </a:r>
            <a:r>
              <a:rPr lang="es-MX" dirty="0">
                <a:solidFill>
                  <a:srgbClr val="E63B00"/>
                </a:solidFill>
                <a:latin typeface="Play" panose="020B0604020202020204" charset="0"/>
              </a:rPr>
              <a:t>Legendaria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 y el arma </a:t>
            </a:r>
            <a:r>
              <a:rPr lang="es-MX" dirty="0">
                <a:solidFill>
                  <a:srgbClr val="00A4FF"/>
                </a:solidFill>
                <a:latin typeface="Play" panose="020B0604020202020204" charset="0"/>
              </a:rPr>
              <a:t>Rara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,</a:t>
            </a:r>
            <a:r>
              <a:rPr lang="es-MX" dirty="0">
                <a:solidFill>
                  <a:srgbClr val="00A4FF"/>
                </a:solidFill>
                <a:latin typeface="Play" panose="020B0604020202020204" charset="0"/>
              </a:rPr>
              <a:t> </a:t>
            </a:r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los atributos Daño y Tiempo de recarga tienen distintos valores, y los atributos Cadencia de tiro y Tamaño del cargador son iguales.</a:t>
            </a:r>
            <a:endParaRPr lang="es-AR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7922A2-8284-4C30-9DD4-CAADE85076A3}"/>
              </a:ext>
            </a:extLst>
          </p:cNvPr>
          <p:cNvSpPr txBox="1"/>
          <p:nvPr/>
        </p:nvSpPr>
        <p:spPr>
          <a:xfrm>
            <a:off x="713224" y="3640426"/>
            <a:ext cx="4317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Play" panose="020B0604020202020204" charset="0"/>
              </a:rPr>
              <a:t>Conclusión: Los 3 Rifles de francotirador pesados son “Clones” de un Rifle de francotirador pesado “Original”, la diferencia (a simple vista) entre ellos es la variación de los valores de sus atributos.</a:t>
            </a:r>
            <a:endParaRPr lang="es-AR" dirty="0">
              <a:solidFill>
                <a:schemeClr val="bg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4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1238423" cy="321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sz="1600" dirty="0"/>
              <a:t>Definición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C13FEF-FEDA-41C8-9D6F-20BE7B5B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37" y="3149755"/>
            <a:ext cx="2333625" cy="17526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ADEC3D7-57D8-4411-8150-B718DD9BF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19" y="3149755"/>
            <a:ext cx="2336799" cy="1752600"/>
          </a:xfrm>
          <a:prstGeom prst="rect">
            <a:avLst/>
          </a:prstGeom>
        </p:spPr>
      </p:pic>
      <p:sp>
        <p:nvSpPr>
          <p:cNvPr id="40" name="Google Shape;2650;p41">
            <a:extLst>
              <a:ext uri="{FF2B5EF4-FFF2-40B4-BE49-F238E27FC236}">
                <a16:creationId xmlns:a16="http://schemas.microsoft.com/office/drawing/2014/main" id="{3C15646D-0A21-4C4F-96D8-3BB72B2B4105}"/>
              </a:ext>
            </a:extLst>
          </p:cNvPr>
          <p:cNvSpPr txBox="1">
            <a:spLocks/>
          </p:cNvSpPr>
          <p:nvPr/>
        </p:nvSpPr>
        <p:spPr>
          <a:xfrm>
            <a:off x="711515" y="1443866"/>
            <a:ext cx="7717500" cy="3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Patrón de diseño destinado a la creación de objetos.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Permite copiar o clonar objetos por medio de una instancia prototípica.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El objeto clonado posee los mismos atributos, métodos y valores que el objeto original independientemente si alguno de sus atributos, métodos o valores no son públicos.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Si un objeto puede clonarse, su clon también puede clonarse.</a:t>
            </a:r>
          </a:p>
        </p:txBody>
      </p:sp>
      <p:cxnSp>
        <p:nvCxnSpPr>
          <p:cNvPr id="35" name="Google Shape;2640;p40">
            <a:extLst>
              <a:ext uri="{FF2B5EF4-FFF2-40B4-BE49-F238E27FC236}">
                <a16:creationId xmlns:a16="http://schemas.microsoft.com/office/drawing/2014/main" id="{0D1EFD1C-10FE-49DC-8D8F-D799A373C077}"/>
              </a:ext>
            </a:extLst>
          </p:cNvPr>
          <p:cNvCxnSpPr>
            <a:cxnSpLocks/>
          </p:cNvCxnSpPr>
          <p:nvPr/>
        </p:nvCxnSpPr>
        <p:spPr>
          <a:xfrm>
            <a:off x="3222329" y="1028349"/>
            <a:ext cx="267397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7" name="Google Shape;2641;p40">
            <a:extLst>
              <a:ext uri="{FF2B5EF4-FFF2-40B4-BE49-F238E27FC236}">
                <a16:creationId xmlns:a16="http://schemas.microsoft.com/office/drawing/2014/main" id="{EB19485E-C86D-409B-A8EA-CDAB1CDBB75D}"/>
              </a:ext>
            </a:extLst>
          </p:cNvPr>
          <p:cNvGrpSpPr/>
          <p:nvPr/>
        </p:nvGrpSpPr>
        <p:grpSpPr>
          <a:xfrm>
            <a:off x="3171822" y="1010556"/>
            <a:ext cx="2808561" cy="85439"/>
            <a:chOff x="2365175" y="3596070"/>
            <a:chExt cx="4447650" cy="135300"/>
          </a:xfrm>
        </p:grpSpPr>
        <p:sp>
          <p:nvSpPr>
            <p:cNvPr id="38" name="Google Shape;2642;p40">
              <a:extLst>
                <a:ext uri="{FF2B5EF4-FFF2-40B4-BE49-F238E27FC236}">
                  <a16:creationId xmlns:a16="http://schemas.microsoft.com/office/drawing/2014/main" id="{7DB4EA0C-5132-43FC-88F3-33BC0D314187}"/>
                </a:ext>
              </a:extLst>
            </p:cNvPr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43;p40">
              <a:extLst>
                <a:ext uri="{FF2B5EF4-FFF2-40B4-BE49-F238E27FC236}">
                  <a16:creationId xmlns:a16="http://schemas.microsoft.com/office/drawing/2014/main" id="{B778D0AB-69CB-43DF-8AED-51A76394587F}"/>
                </a:ext>
              </a:extLst>
            </p:cNvPr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2644;p40">
              <a:extLst>
                <a:ext uri="{FF2B5EF4-FFF2-40B4-BE49-F238E27FC236}">
                  <a16:creationId xmlns:a16="http://schemas.microsoft.com/office/drawing/2014/main" id="{CD1D1848-9036-46D9-BE03-6AC36DFC2F33}"/>
                </a:ext>
              </a:extLst>
            </p:cNvPr>
            <p:cNvCxnSpPr>
              <a:stCxn id="38" idx="6"/>
              <a:endCxn id="39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s-MX" sz="16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Los objetos clonados son independientes del objeto original.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Si cambiamos el valor de un atributo de un objeto clon, el valor del atributo del objeto original no se ve afectado.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ts val="1100"/>
              <a:buFont typeface="Wingdings" panose="05000000000000000000" pitchFamily="2" charset="2"/>
              <a:buChar char="ü"/>
            </a:pPr>
            <a:r>
              <a:rPr lang="es-MX" sz="1600" dirty="0"/>
              <a:t>Si cambiamos el valor de un atributo de un objeto original, el valor del atributo del objeto clonado no se ve afectado.</a:t>
            </a:r>
            <a:endParaRPr sz="1600" dirty="0"/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F6E60FF1-EE4C-407C-B094-677E601330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40454" y="-1411269"/>
            <a:ext cx="709049" cy="123842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2C37B684-546F-436D-96B5-308E15F122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74113" y="-1406507"/>
            <a:ext cx="709050" cy="1228897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AF1794F4-40F1-41C2-A395-ED3B94208CA6}"/>
              </a:ext>
            </a:extLst>
          </p:cNvPr>
          <p:cNvSpPr/>
          <p:nvPr/>
        </p:nvSpPr>
        <p:spPr>
          <a:xfrm>
            <a:off x="4083042" y="-1146585"/>
            <a:ext cx="262291" cy="2261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8" name="Google Shape;3882;p76">
            <a:extLst>
              <a:ext uri="{FF2B5EF4-FFF2-40B4-BE49-F238E27FC236}">
                <a16:creationId xmlns:a16="http://schemas.microsoft.com/office/drawing/2014/main" id="{95F46F49-B968-4E45-B35F-8B4493B69827}"/>
              </a:ext>
            </a:extLst>
          </p:cNvPr>
          <p:cNvGrpSpPr/>
          <p:nvPr/>
        </p:nvGrpSpPr>
        <p:grpSpPr>
          <a:xfrm>
            <a:off x="13091574" y="1346590"/>
            <a:ext cx="841428" cy="177286"/>
            <a:chOff x="5729954" y="1713050"/>
            <a:chExt cx="1752745" cy="369298"/>
          </a:xfrm>
        </p:grpSpPr>
        <p:sp>
          <p:nvSpPr>
            <p:cNvPr id="9" name="Google Shape;3883;p76">
              <a:extLst>
                <a:ext uri="{FF2B5EF4-FFF2-40B4-BE49-F238E27FC236}">
                  <a16:creationId xmlns:a16="http://schemas.microsoft.com/office/drawing/2014/main" id="{882E08BF-C371-4B5C-8B2F-295C5BDFF080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84;p76">
              <a:extLst>
                <a:ext uri="{FF2B5EF4-FFF2-40B4-BE49-F238E27FC236}">
                  <a16:creationId xmlns:a16="http://schemas.microsoft.com/office/drawing/2014/main" id="{0F7B1B98-600B-4CF8-9C05-2371CFBF8593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882;p76">
            <a:extLst>
              <a:ext uri="{FF2B5EF4-FFF2-40B4-BE49-F238E27FC236}">
                <a16:creationId xmlns:a16="http://schemas.microsoft.com/office/drawing/2014/main" id="{E8502EB9-5E42-4569-80D1-74B9B4E80DF0}"/>
              </a:ext>
            </a:extLst>
          </p:cNvPr>
          <p:cNvGrpSpPr/>
          <p:nvPr/>
        </p:nvGrpSpPr>
        <p:grpSpPr>
          <a:xfrm rot="1262368">
            <a:off x="2366616" y="6829364"/>
            <a:ext cx="838294" cy="176626"/>
            <a:chOff x="5729954" y="1713050"/>
            <a:chExt cx="1752745" cy="369298"/>
          </a:xfrm>
        </p:grpSpPr>
        <p:sp>
          <p:nvSpPr>
            <p:cNvPr id="12" name="Google Shape;3883;p76">
              <a:extLst>
                <a:ext uri="{FF2B5EF4-FFF2-40B4-BE49-F238E27FC236}">
                  <a16:creationId xmlns:a16="http://schemas.microsoft.com/office/drawing/2014/main" id="{315A66D6-D736-4FA0-842B-E9745171562B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4;p76">
              <a:extLst>
                <a:ext uri="{FF2B5EF4-FFF2-40B4-BE49-F238E27FC236}">
                  <a16:creationId xmlns:a16="http://schemas.microsoft.com/office/drawing/2014/main" id="{95A8CDFA-7CF3-45C4-9184-802241C20869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882;p76">
            <a:extLst>
              <a:ext uri="{FF2B5EF4-FFF2-40B4-BE49-F238E27FC236}">
                <a16:creationId xmlns:a16="http://schemas.microsoft.com/office/drawing/2014/main" id="{CED3B9A1-AB4D-4079-9D3F-A9D85D42EABB}"/>
              </a:ext>
            </a:extLst>
          </p:cNvPr>
          <p:cNvGrpSpPr/>
          <p:nvPr/>
        </p:nvGrpSpPr>
        <p:grpSpPr>
          <a:xfrm rot="9900000">
            <a:off x="5106345" y="6874352"/>
            <a:ext cx="949461" cy="200049"/>
            <a:chOff x="5729954" y="1713050"/>
            <a:chExt cx="1752745" cy="369298"/>
          </a:xfrm>
        </p:grpSpPr>
        <p:sp>
          <p:nvSpPr>
            <p:cNvPr id="15" name="Google Shape;3883;p76">
              <a:extLst>
                <a:ext uri="{FF2B5EF4-FFF2-40B4-BE49-F238E27FC236}">
                  <a16:creationId xmlns:a16="http://schemas.microsoft.com/office/drawing/2014/main" id="{3E660077-F94E-404D-9275-B8422695DCE1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84;p76">
              <a:extLst>
                <a:ext uri="{FF2B5EF4-FFF2-40B4-BE49-F238E27FC236}">
                  <a16:creationId xmlns:a16="http://schemas.microsoft.com/office/drawing/2014/main" id="{823AFFB6-29F6-48EE-9B80-548255D5A754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901;p76">
            <a:extLst>
              <a:ext uri="{FF2B5EF4-FFF2-40B4-BE49-F238E27FC236}">
                <a16:creationId xmlns:a16="http://schemas.microsoft.com/office/drawing/2014/main" id="{AC9F8DBE-2F08-457A-8DFC-D1593F773940}"/>
              </a:ext>
            </a:extLst>
          </p:cNvPr>
          <p:cNvGrpSpPr/>
          <p:nvPr/>
        </p:nvGrpSpPr>
        <p:grpSpPr>
          <a:xfrm>
            <a:off x="13938814" y="1198925"/>
            <a:ext cx="1764891" cy="438973"/>
            <a:chOff x="3133800" y="3287750"/>
            <a:chExt cx="2008525" cy="467625"/>
          </a:xfrm>
        </p:grpSpPr>
        <p:sp>
          <p:nvSpPr>
            <p:cNvPr id="18" name="Google Shape;3902;p76">
              <a:extLst>
                <a:ext uri="{FF2B5EF4-FFF2-40B4-BE49-F238E27FC236}">
                  <a16:creationId xmlns:a16="http://schemas.microsoft.com/office/drawing/2014/main" id="{429ED3CC-2740-4AB5-8607-804DD00D24B9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9" name="Google Shape;3903;p76">
              <a:extLst>
                <a:ext uri="{FF2B5EF4-FFF2-40B4-BE49-F238E27FC236}">
                  <a16:creationId xmlns:a16="http://schemas.microsoft.com/office/drawing/2014/main" id="{ABE83A3D-E73E-47D4-945E-86AB206EDB2E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20" name="Google Shape;3901;p76">
            <a:extLst>
              <a:ext uri="{FF2B5EF4-FFF2-40B4-BE49-F238E27FC236}">
                <a16:creationId xmlns:a16="http://schemas.microsoft.com/office/drawing/2014/main" id="{B8CB964C-D6B7-4415-A741-5680DF0C3F7B}"/>
              </a:ext>
            </a:extLst>
          </p:cNvPr>
          <p:cNvGrpSpPr/>
          <p:nvPr/>
        </p:nvGrpSpPr>
        <p:grpSpPr>
          <a:xfrm>
            <a:off x="3155545" y="6988410"/>
            <a:ext cx="2000721" cy="465808"/>
            <a:chOff x="3133800" y="3287750"/>
            <a:chExt cx="2008525" cy="467625"/>
          </a:xfrm>
        </p:grpSpPr>
        <p:sp>
          <p:nvSpPr>
            <p:cNvPr id="21" name="Google Shape;3902;p76">
              <a:extLst>
                <a:ext uri="{FF2B5EF4-FFF2-40B4-BE49-F238E27FC236}">
                  <a16:creationId xmlns:a16="http://schemas.microsoft.com/office/drawing/2014/main" id="{7911DD76-790D-4D91-812E-0D75BACEE583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2" name="Google Shape;3903;p76">
              <a:extLst>
                <a:ext uri="{FF2B5EF4-FFF2-40B4-BE49-F238E27FC236}">
                  <a16:creationId xmlns:a16="http://schemas.microsoft.com/office/drawing/2014/main" id="{147DD807-1DE2-4641-8DC5-523E5AF913C3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FCAE700-726E-4A5C-B41E-170D00CF0C3F}"/>
              </a:ext>
            </a:extLst>
          </p:cNvPr>
          <p:cNvSpPr txBox="1"/>
          <p:nvPr/>
        </p:nvSpPr>
        <p:spPr>
          <a:xfrm>
            <a:off x="14329997" y="1248620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latin typeface="Rubik"/>
              </a:rPr>
              <a:t>Interfaz</a:t>
            </a:r>
            <a:endParaRPr lang="es-AR" sz="1800" dirty="0">
              <a:solidFill>
                <a:schemeClr val="bg1"/>
              </a:solidFill>
              <a:latin typeface="Rubik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062C242-190B-41F4-B203-DBC091DC9262}"/>
              </a:ext>
            </a:extLst>
          </p:cNvPr>
          <p:cNvSpPr txBox="1"/>
          <p:nvPr/>
        </p:nvSpPr>
        <p:spPr>
          <a:xfrm>
            <a:off x="3751862" y="7025950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latin typeface="Rubik"/>
              </a:rPr>
              <a:t>Clases</a:t>
            </a:r>
            <a:endParaRPr lang="es-AR" sz="1800" dirty="0">
              <a:solidFill>
                <a:schemeClr val="bg1"/>
              </a:solidFill>
              <a:latin typeface="Rubik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4A4770B-E575-47A7-8857-67265C9A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49" y="5551141"/>
            <a:ext cx="1257475" cy="115268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30F3D8F-BD10-4AFF-85D2-10AC8B53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853" y="5567160"/>
            <a:ext cx="1267002" cy="1152686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B098A3C-6291-4AFE-B59D-989B1CBC405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85789" y="6567814"/>
            <a:ext cx="632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7E0D43B-A5A5-4492-8BC0-B455474AB1AD}"/>
              </a:ext>
            </a:extLst>
          </p:cNvPr>
          <p:cNvSpPr txBox="1"/>
          <p:nvPr/>
        </p:nvSpPr>
        <p:spPr>
          <a:xfrm>
            <a:off x="6218710" y="6059982"/>
            <a:ext cx="1521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Rubik"/>
              </a:rPr>
              <a:t>Método necesario para copiarse/clonarse (devuelve una copia de sí misma)</a:t>
            </a:r>
            <a:endParaRPr lang="es-AR" sz="1200" dirty="0">
              <a:solidFill>
                <a:schemeClr val="bg1"/>
              </a:solidFill>
              <a:latin typeface="Rubik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375D067-97AC-4F29-BE9C-554B6DE7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75019" y="1017725"/>
            <a:ext cx="1238423" cy="590632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33B41EB-A836-4E93-8DE9-327D7E3AA3E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-2036596" y="1309866"/>
            <a:ext cx="1214414" cy="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CAA6885-BAA3-4F0A-8F29-10CA133E4360}"/>
              </a:ext>
            </a:extLst>
          </p:cNvPr>
          <p:cNvSpPr txBox="1"/>
          <p:nvPr/>
        </p:nvSpPr>
        <p:spPr>
          <a:xfrm>
            <a:off x="-2013586" y="663534"/>
            <a:ext cx="126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Rubik"/>
              </a:rPr>
              <a:t>Solicita la creación de nuevos objetos</a:t>
            </a:r>
            <a:endParaRPr lang="es-AR" sz="1200" dirty="0">
              <a:solidFill>
                <a:schemeClr val="bg1"/>
              </a:solidFill>
              <a:latin typeface="Rubik"/>
            </a:endParaRPr>
          </a:p>
        </p:txBody>
      </p:sp>
      <p:sp>
        <p:nvSpPr>
          <p:cNvPr id="34" name="Google Shape;2650;p41">
            <a:extLst>
              <a:ext uri="{FF2B5EF4-FFF2-40B4-BE49-F238E27FC236}">
                <a16:creationId xmlns:a16="http://schemas.microsoft.com/office/drawing/2014/main" id="{3ADB9CA9-764F-4AC7-9B55-9984A2937DA4}"/>
              </a:ext>
            </a:extLst>
          </p:cNvPr>
          <p:cNvSpPr txBox="1">
            <a:spLocks/>
          </p:cNvSpPr>
          <p:nvPr/>
        </p:nvSpPr>
        <p:spPr>
          <a:xfrm>
            <a:off x="713225" y="1199000"/>
            <a:ext cx="1238423" cy="32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hlink"/>
              </a:buClr>
              <a:buSzPts val="1100"/>
              <a:buFont typeface="Arial"/>
              <a:buNone/>
            </a:pPr>
            <a:r>
              <a:rPr lang="es-MX" sz="1600"/>
              <a:t>Definición</a:t>
            </a:r>
            <a:endParaRPr lang="es-MX" sz="1600" dirty="0"/>
          </a:p>
        </p:txBody>
      </p:sp>
      <p:cxnSp>
        <p:nvCxnSpPr>
          <p:cNvPr id="33" name="Google Shape;2640;p40">
            <a:extLst>
              <a:ext uri="{FF2B5EF4-FFF2-40B4-BE49-F238E27FC236}">
                <a16:creationId xmlns:a16="http://schemas.microsoft.com/office/drawing/2014/main" id="{954B5964-46E5-4CFD-99E1-0682986DA593}"/>
              </a:ext>
            </a:extLst>
          </p:cNvPr>
          <p:cNvCxnSpPr>
            <a:cxnSpLocks/>
          </p:cNvCxnSpPr>
          <p:nvPr/>
        </p:nvCxnSpPr>
        <p:spPr>
          <a:xfrm>
            <a:off x="3222329" y="1028349"/>
            <a:ext cx="267397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5" name="Google Shape;2641;p40">
            <a:extLst>
              <a:ext uri="{FF2B5EF4-FFF2-40B4-BE49-F238E27FC236}">
                <a16:creationId xmlns:a16="http://schemas.microsoft.com/office/drawing/2014/main" id="{310B9174-B50C-4986-976D-6646581EBA90}"/>
              </a:ext>
            </a:extLst>
          </p:cNvPr>
          <p:cNvGrpSpPr/>
          <p:nvPr/>
        </p:nvGrpSpPr>
        <p:grpSpPr>
          <a:xfrm>
            <a:off x="3171822" y="1010556"/>
            <a:ext cx="2808561" cy="85439"/>
            <a:chOff x="2365175" y="3596070"/>
            <a:chExt cx="4447650" cy="135300"/>
          </a:xfrm>
        </p:grpSpPr>
        <p:sp>
          <p:nvSpPr>
            <p:cNvPr id="36" name="Google Shape;2642;p40">
              <a:extLst>
                <a:ext uri="{FF2B5EF4-FFF2-40B4-BE49-F238E27FC236}">
                  <a16:creationId xmlns:a16="http://schemas.microsoft.com/office/drawing/2014/main" id="{12D995D0-0504-4E32-BD04-F64C97530D9C}"/>
                </a:ext>
              </a:extLst>
            </p:cNvPr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43;p40">
              <a:extLst>
                <a:ext uri="{FF2B5EF4-FFF2-40B4-BE49-F238E27FC236}">
                  <a16:creationId xmlns:a16="http://schemas.microsoft.com/office/drawing/2014/main" id="{C5AB99CD-1504-4585-B1E2-041AD8E22716}"/>
                </a:ext>
              </a:extLst>
            </p:cNvPr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2644;p40">
              <a:extLst>
                <a:ext uri="{FF2B5EF4-FFF2-40B4-BE49-F238E27FC236}">
                  <a16:creationId xmlns:a16="http://schemas.microsoft.com/office/drawing/2014/main" id="{11D446F8-76CE-4073-A35D-6116C6EAD854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98D3724-1491-432F-9806-47EB9CC99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375" y="2846192"/>
            <a:ext cx="3898707" cy="2192044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C397C55F-878E-4158-A1C4-76A75B83D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-2312429"/>
            <a:ext cx="1186039" cy="11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5B559C-A93A-4693-BCB0-C9D30D7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76" y="180280"/>
            <a:ext cx="4432438" cy="823800"/>
          </a:xfrm>
        </p:spPr>
        <p:txBody>
          <a:bodyPr/>
          <a:lstStyle/>
          <a:p>
            <a:r>
              <a:rPr lang="es-MX" sz="3300" dirty="0"/>
              <a:t>Estructura del patrón</a:t>
            </a:r>
            <a:endParaRPr lang="es-AR" sz="3300" dirty="0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E91226D6-C5E3-4B1C-89FC-38ABE3A411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69054" y="1952539"/>
            <a:ext cx="709049" cy="123842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4FCA5C20-18AD-4006-97D6-BB4E34DF5E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02713" y="1957301"/>
            <a:ext cx="709050" cy="1228897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FDEDCFFC-9747-4F6F-A46A-F389326E7853}"/>
              </a:ext>
            </a:extLst>
          </p:cNvPr>
          <p:cNvSpPr/>
          <p:nvPr/>
        </p:nvSpPr>
        <p:spPr>
          <a:xfrm>
            <a:off x="4311642" y="2217223"/>
            <a:ext cx="262291" cy="2261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6" name="Google Shape;3882;p76">
            <a:extLst>
              <a:ext uri="{FF2B5EF4-FFF2-40B4-BE49-F238E27FC236}">
                <a16:creationId xmlns:a16="http://schemas.microsoft.com/office/drawing/2014/main" id="{30A3D893-4CCC-40FF-8EEF-789DCE93C6A8}"/>
              </a:ext>
            </a:extLst>
          </p:cNvPr>
          <p:cNvGrpSpPr/>
          <p:nvPr/>
        </p:nvGrpSpPr>
        <p:grpSpPr>
          <a:xfrm>
            <a:off x="5052474" y="1508174"/>
            <a:ext cx="841428" cy="177286"/>
            <a:chOff x="5729954" y="1713050"/>
            <a:chExt cx="1752745" cy="369298"/>
          </a:xfrm>
        </p:grpSpPr>
        <p:sp>
          <p:nvSpPr>
            <p:cNvPr id="17" name="Google Shape;3883;p76">
              <a:extLst>
                <a:ext uri="{FF2B5EF4-FFF2-40B4-BE49-F238E27FC236}">
                  <a16:creationId xmlns:a16="http://schemas.microsoft.com/office/drawing/2014/main" id="{7D6BAF4C-5EF8-433C-93BA-4821724001FC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84;p76">
              <a:extLst>
                <a:ext uri="{FF2B5EF4-FFF2-40B4-BE49-F238E27FC236}">
                  <a16:creationId xmlns:a16="http://schemas.microsoft.com/office/drawing/2014/main" id="{74BAF6C0-05D4-4FBF-BD61-5B195E476529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882;p76">
            <a:extLst>
              <a:ext uri="{FF2B5EF4-FFF2-40B4-BE49-F238E27FC236}">
                <a16:creationId xmlns:a16="http://schemas.microsoft.com/office/drawing/2014/main" id="{DFD3728E-F712-4833-AD9B-6A2821E06D9A}"/>
              </a:ext>
            </a:extLst>
          </p:cNvPr>
          <p:cNvGrpSpPr/>
          <p:nvPr/>
        </p:nvGrpSpPr>
        <p:grpSpPr>
          <a:xfrm rot="1262368">
            <a:off x="2595216" y="4204498"/>
            <a:ext cx="838294" cy="176626"/>
            <a:chOff x="5729954" y="1713050"/>
            <a:chExt cx="1752745" cy="369298"/>
          </a:xfrm>
        </p:grpSpPr>
        <p:sp>
          <p:nvSpPr>
            <p:cNvPr id="20" name="Google Shape;3883;p76">
              <a:extLst>
                <a:ext uri="{FF2B5EF4-FFF2-40B4-BE49-F238E27FC236}">
                  <a16:creationId xmlns:a16="http://schemas.microsoft.com/office/drawing/2014/main" id="{0E0E0BC3-8142-44F4-8DDD-0216B4018C0E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84;p76">
              <a:extLst>
                <a:ext uri="{FF2B5EF4-FFF2-40B4-BE49-F238E27FC236}">
                  <a16:creationId xmlns:a16="http://schemas.microsoft.com/office/drawing/2014/main" id="{8CE6A324-AFA2-406D-995F-2367CAD9C7FB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3882;p76">
            <a:extLst>
              <a:ext uri="{FF2B5EF4-FFF2-40B4-BE49-F238E27FC236}">
                <a16:creationId xmlns:a16="http://schemas.microsoft.com/office/drawing/2014/main" id="{A746C137-A054-4169-B62A-C15A5D3F0A73}"/>
              </a:ext>
            </a:extLst>
          </p:cNvPr>
          <p:cNvGrpSpPr/>
          <p:nvPr/>
        </p:nvGrpSpPr>
        <p:grpSpPr>
          <a:xfrm rot="9900000">
            <a:off x="5334945" y="4249486"/>
            <a:ext cx="949461" cy="200049"/>
            <a:chOff x="5729954" y="1713050"/>
            <a:chExt cx="1752745" cy="369298"/>
          </a:xfrm>
        </p:grpSpPr>
        <p:sp>
          <p:nvSpPr>
            <p:cNvPr id="23" name="Google Shape;3883;p76">
              <a:extLst>
                <a:ext uri="{FF2B5EF4-FFF2-40B4-BE49-F238E27FC236}">
                  <a16:creationId xmlns:a16="http://schemas.microsoft.com/office/drawing/2014/main" id="{6E9E31F2-4A34-48F8-90EF-E4BFE30A014E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84;p76">
              <a:extLst>
                <a:ext uri="{FF2B5EF4-FFF2-40B4-BE49-F238E27FC236}">
                  <a16:creationId xmlns:a16="http://schemas.microsoft.com/office/drawing/2014/main" id="{590963E1-2FB5-4DC1-9B11-309C638D06B9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901;p76">
            <a:extLst>
              <a:ext uri="{FF2B5EF4-FFF2-40B4-BE49-F238E27FC236}">
                <a16:creationId xmlns:a16="http://schemas.microsoft.com/office/drawing/2014/main" id="{1CF623C4-FF07-42EB-80F7-2E068BF62346}"/>
              </a:ext>
            </a:extLst>
          </p:cNvPr>
          <p:cNvGrpSpPr/>
          <p:nvPr/>
        </p:nvGrpSpPr>
        <p:grpSpPr>
          <a:xfrm>
            <a:off x="5899714" y="1360509"/>
            <a:ext cx="1764891" cy="438973"/>
            <a:chOff x="3133800" y="3287750"/>
            <a:chExt cx="2008525" cy="467625"/>
          </a:xfrm>
        </p:grpSpPr>
        <p:sp>
          <p:nvSpPr>
            <p:cNvPr id="26" name="Google Shape;3902;p76">
              <a:extLst>
                <a:ext uri="{FF2B5EF4-FFF2-40B4-BE49-F238E27FC236}">
                  <a16:creationId xmlns:a16="http://schemas.microsoft.com/office/drawing/2014/main" id="{A1AAA769-1177-4659-993C-29EBB18FF77E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7" name="Google Shape;3903;p76">
              <a:extLst>
                <a:ext uri="{FF2B5EF4-FFF2-40B4-BE49-F238E27FC236}">
                  <a16:creationId xmlns:a16="http://schemas.microsoft.com/office/drawing/2014/main" id="{0BE3556C-D3A6-4A3B-8EBF-65DDB1E9D9B2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0" name="Google Shape;3901;p76">
            <a:extLst>
              <a:ext uri="{FF2B5EF4-FFF2-40B4-BE49-F238E27FC236}">
                <a16:creationId xmlns:a16="http://schemas.microsoft.com/office/drawing/2014/main" id="{C6E9A846-8212-43E3-B2C3-7F8531B01832}"/>
              </a:ext>
            </a:extLst>
          </p:cNvPr>
          <p:cNvGrpSpPr/>
          <p:nvPr/>
        </p:nvGrpSpPr>
        <p:grpSpPr>
          <a:xfrm>
            <a:off x="3384145" y="4363544"/>
            <a:ext cx="2000721" cy="465808"/>
            <a:chOff x="3133800" y="3287750"/>
            <a:chExt cx="2008525" cy="467625"/>
          </a:xfrm>
        </p:grpSpPr>
        <p:sp>
          <p:nvSpPr>
            <p:cNvPr id="31" name="Google Shape;3902;p76">
              <a:extLst>
                <a:ext uri="{FF2B5EF4-FFF2-40B4-BE49-F238E27FC236}">
                  <a16:creationId xmlns:a16="http://schemas.microsoft.com/office/drawing/2014/main" id="{88948C6A-3FF2-46E8-ACB7-938429F48E40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32" name="Google Shape;3903;p76">
              <a:extLst>
                <a:ext uri="{FF2B5EF4-FFF2-40B4-BE49-F238E27FC236}">
                  <a16:creationId xmlns:a16="http://schemas.microsoft.com/office/drawing/2014/main" id="{65255659-4292-48DC-AA9B-D9909F164F7D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32D3DBD-63D0-408A-9AE0-28546258BE6B}"/>
              </a:ext>
            </a:extLst>
          </p:cNvPr>
          <p:cNvSpPr txBox="1"/>
          <p:nvPr/>
        </p:nvSpPr>
        <p:spPr>
          <a:xfrm>
            <a:off x="6290897" y="1410204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latin typeface="Rubik"/>
              </a:rPr>
              <a:t>Interfaz</a:t>
            </a:r>
            <a:endParaRPr lang="es-AR" sz="1800" dirty="0">
              <a:solidFill>
                <a:schemeClr val="bg1"/>
              </a:solidFill>
              <a:latin typeface="Rubik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E10A12D-EDF1-4CCC-B62C-E9E861B42622}"/>
              </a:ext>
            </a:extLst>
          </p:cNvPr>
          <p:cNvSpPr txBox="1"/>
          <p:nvPr/>
        </p:nvSpPr>
        <p:spPr>
          <a:xfrm>
            <a:off x="3980462" y="4401084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latin typeface="Rubik"/>
              </a:rPr>
              <a:t>Clases</a:t>
            </a:r>
            <a:endParaRPr lang="es-AR" sz="1800" dirty="0">
              <a:solidFill>
                <a:schemeClr val="bg1"/>
              </a:solidFill>
              <a:latin typeface="Rubik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472D8B9D-B4FD-4943-AA6C-7D821854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49" y="2926275"/>
            <a:ext cx="1257475" cy="115268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E38ED87-8666-41CC-8E3F-28170DE9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53" y="2942294"/>
            <a:ext cx="1267002" cy="1152686"/>
          </a:xfrm>
          <a:prstGeom prst="rect">
            <a:avLst/>
          </a:prstGeom>
        </p:spPr>
      </p:pic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FE6F5E1-8757-40A6-8E63-BC84E452E186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5814389" y="3942948"/>
            <a:ext cx="632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B66F171-C76D-48F2-823F-0649B0FA43E8}"/>
              </a:ext>
            </a:extLst>
          </p:cNvPr>
          <p:cNvSpPr txBox="1"/>
          <p:nvPr/>
        </p:nvSpPr>
        <p:spPr>
          <a:xfrm>
            <a:off x="6447310" y="3435116"/>
            <a:ext cx="1521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Rubik"/>
              </a:rPr>
              <a:t>Método necesario para copiarse/clonarse (devuelve una copia de sí misma)</a:t>
            </a:r>
            <a:endParaRPr lang="es-AR" sz="1200" dirty="0">
              <a:solidFill>
                <a:schemeClr val="bg1"/>
              </a:solidFill>
              <a:latin typeface="Rubi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D8970D-F421-48A3-81E9-AA68A51F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67" y="1358268"/>
            <a:ext cx="1238423" cy="590632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10BF43B6-32E0-4454-81F8-30A673F8074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618690" y="1650409"/>
            <a:ext cx="1214414" cy="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F7EA889-827A-47C3-A922-0A5509E583C8}"/>
              </a:ext>
            </a:extLst>
          </p:cNvPr>
          <p:cNvSpPr txBox="1"/>
          <p:nvPr/>
        </p:nvSpPr>
        <p:spPr>
          <a:xfrm>
            <a:off x="2641700" y="1004077"/>
            <a:ext cx="126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Rubik"/>
              </a:rPr>
              <a:t>Solicita la creación de nuevos objetos</a:t>
            </a:r>
            <a:endParaRPr lang="es-AR" sz="1200" dirty="0">
              <a:solidFill>
                <a:schemeClr val="bg1"/>
              </a:solidFill>
              <a:latin typeface="Rubik"/>
            </a:endParaRPr>
          </a:p>
        </p:txBody>
      </p:sp>
      <p:sp>
        <p:nvSpPr>
          <p:cNvPr id="39" name="Título 3">
            <a:extLst>
              <a:ext uri="{FF2B5EF4-FFF2-40B4-BE49-F238E27FC236}">
                <a16:creationId xmlns:a16="http://schemas.microsoft.com/office/drawing/2014/main" id="{444414F1-644F-43B6-A430-44B403D5F0A6}"/>
              </a:ext>
            </a:extLst>
          </p:cNvPr>
          <p:cNvSpPr txBox="1">
            <a:spLocks/>
          </p:cNvSpPr>
          <p:nvPr/>
        </p:nvSpPr>
        <p:spPr>
          <a:xfrm>
            <a:off x="5416927" y="174503"/>
            <a:ext cx="2683465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 dirty="0"/>
              <a:t>PROTOTYPE</a:t>
            </a:r>
            <a:endParaRPr lang="es-AR" sz="3300" dirty="0"/>
          </a:p>
        </p:txBody>
      </p:sp>
      <p:sp>
        <p:nvSpPr>
          <p:cNvPr id="41" name="Subtítulo 8">
            <a:extLst>
              <a:ext uri="{FF2B5EF4-FFF2-40B4-BE49-F238E27FC236}">
                <a16:creationId xmlns:a16="http://schemas.microsoft.com/office/drawing/2014/main" id="{CEE0C926-70C3-4A0E-941F-C7451ABF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256" y="6167259"/>
            <a:ext cx="5958889" cy="662851"/>
          </a:xfrm>
        </p:spPr>
        <p:txBody>
          <a:bodyPr/>
          <a:lstStyle/>
          <a:p>
            <a:r>
              <a:rPr lang="es-MX" sz="2000" dirty="0"/>
              <a:t>Añadir y eliminar prototipos en tiempo de ejecución.</a:t>
            </a:r>
            <a:endParaRPr lang="es-AR" sz="2000" dirty="0"/>
          </a:p>
        </p:txBody>
      </p:sp>
      <p:grpSp>
        <p:nvGrpSpPr>
          <p:cNvPr id="45" name="Google Shape;3481;p75">
            <a:extLst>
              <a:ext uri="{FF2B5EF4-FFF2-40B4-BE49-F238E27FC236}">
                <a16:creationId xmlns:a16="http://schemas.microsoft.com/office/drawing/2014/main" id="{04C62AC4-E026-4011-A93B-95EE1C0A8F5E}"/>
              </a:ext>
            </a:extLst>
          </p:cNvPr>
          <p:cNvGrpSpPr/>
          <p:nvPr/>
        </p:nvGrpSpPr>
        <p:grpSpPr>
          <a:xfrm>
            <a:off x="1133476" y="6195049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46" name="Google Shape;3482;p75">
              <a:extLst>
                <a:ext uri="{FF2B5EF4-FFF2-40B4-BE49-F238E27FC236}">
                  <a16:creationId xmlns:a16="http://schemas.microsoft.com/office/drawing/2014/main" id="{C010D126-2C0E-42AA-92CE-1E2292793FB0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83;p75">
              <a:extLst>
                <a:ext uri="{FF2B5EF4-FFF2-40B4-BE49-F238E27FC236}">
                  <a16:creationId xmlns:a16="http://schemas.microsoft.com/office/drawing/2014/main" id="{FAE3DB70-BDC4-45A7-90D9-F7FFCD31D176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8856;p88">
            <a:extLst>
              <a:ext uri="{FF2B5EF4-FFF2-40B4-BE49-F238E27FC236}">
                <a16:creationId xmlns:a16="http://schemas.microsoft.com/office/drawing/2014/main" id="{D17CDDB5-3A21-493C-8716-DD0C7F76DF53}"/>
              </a:ext>
            </a:extLst>
          </p:cNvPr>
          <p:cNvGrpSpPr/>
          <p:nvPr/>
        </p:nvGrpSpPr>
        <p:grpSpPr>
          <a:xfrm>
            <a:off x="1198336" y="6261609"/>
            <a:ext cx="233245" cy="233245"/>
            <a:chOff x="1492675" y="4992125"/>
            <a:chExt cx="481825" cy="481825"/>
          </a:xfrm>
          <a:noFill/>
        </p:grpSpPr>
        <p:sp>
          <p:nvSpPr>
            <p:cNvPr id="49" name="Google Shape;8857;p88">
              <a:extLst>
                <a:ext uri="{FF2B5EF4-FFF2-40B4-BE49-F238E27FC236}">
                  <a16:creationId xmlns:a16="http://schemas.microsoft.com/office/drawing/2014/main" id="{B0F3CC0E-F571-4770-9585-34C7032BBE4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8858;p88">
              <a:extLst>
                <a:ext uri="{FF2B5EF4-FFF2-40B4-BE49-F238E27FC236}">
                  <a16:creationId xmlns:a16="http://schemas.microsoft.com/office/drawing/2014/main" id="{1D1BF244-5A0D-4439-B962-4E458237799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" name="Subtítulo 8">
            <a:extLst>
              <a:ext uri="{FF2B5EF4-FFF2-40B4-BE49-F238E27FC236}">
                <a16:creationId xmlns:a16="http://schemas.microsoft.com/office/drawing/2014/main" id="{0DEEBCAF-F8A7-4B6E-AAD9-5982A20B33E9}"/>
              </a:ext>
            </a:extLst>
          </p:cNvPr>
          <p:cNvSpPr txBox="1">
            <a:spLocks/>
          </p:cNvSpPr>
          <p:nvPr/>
        </p:nvSpPr>
        <p:spPr>
          <a:xfrm>
            <a:off x="1859384" y="6658992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Especificar nuevos objetos modificando valores (Copia </a:t>
            </a:r>
            <a:r>
              <a:rPr lang="es-A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uperficial o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hallow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opy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2" name="Subtítulo 8">
            <a:extLst>
              <a:ext uri="{FF2B5EF4-FFF2-40B4-BE49-F238E27FC236}">
                <a16:creationId xmlns:a16="http://schemas.microsoft.com/office/drawing/2014/main" id="{96E85E4E-68E3-4E3E-B925-12079CE2D39C}"/>
              </a:ext>
            </a:extLst>
          </p:cNvPr>
          <p:cNvSpPr txBox="1">
            <a:spLocks/>
          </p:cNvSpPr>
          <p:nvPr/>
        </p:nvSpPr>
        <p:spPr>
          <a:xfrm>
            <a:off x="1862182" y="7510245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Especificar nuevos objetos variando la estructura (Copia Profunda o Deep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opy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3" name="Subtítulo 8">
            <a:extLst>
              <a:ext uri="{FF2B5EF4-FFF2-40B4-BE49-F238E27FC236}">
                <a16:creationId xmlns:a16="http://schemas.microsoft.com/office/drawing/2014/main" id="{440436C2-4190-4699-9915-1CD773BC8B59}"/>
              </a:ext>
            </a:extLst>
          </p:cNvPr>
          <p:cNvSpPr txBox="1">
            <a:spLocks/>
          </p:cNvSpPr>
          <p:nvPr/>
        </p:nvSpPr>
        <p:spPr>
          <a:xfrm>
            <a:off x="1862182" y="8277403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Reduce la herencia.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4" name="Subtítulo 8">
            <a:extLst>
              <a:ext uri="{FF2B5EF4-FFF2-40B4-BE49-F238E27FC236}">
                <a16:creationId xmlns:a16="http://schemas.microsoft.com/office/drawing/2014/main" id="{ECA966CB-6134-4620-8B97-B1FF334C5293}"/>
              </a:ext>
            </a:extLst>
          </p:cNvPr>
          <p:cNvSpPr txBox="1">
            <a:spLocks/>
          </p:cNvSpPr>
          <p:nvPr/>
        </p:nvSpPr>
        <p:spPr>
          <a:xfrm>
            <a:off x="1859384" y="8861427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Configurar dinámicamente una aplicación con clases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55" name="Google Shape;3481;p75">
            <a:extLst>
              <a:ext uri="{FF2B5EF4-FFF2-40B4-BE49-F238E27FC236}">
                <a16:creationId xmlns:a16="http://schemas.microsoft.com/office/drawing/2014/main" id="{0E960CEE-94FE-4F7E-B558-81D3A183D29D}"/>
              </a:ext>
            </a:extLst>
          </p:cNvPr>
          <p:cNvGrpSpPr/>
          <p:nvPr/>
        </p:nvGrpSpPr>
        <p:grpSpPr>
          <a:xfrm>
            <a:off x="1132899" y="6843354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56" name="Google Shape;3482;p75">
              <a:extLst>
                <a:ext uri="{FF2B5EF4-FFF2-40B4-BE49-F238E27FC236}">
                  <a16:creationId xmlns:a16="http://schemas.microsoft.com/office/drawing/2014/main" id="{E7797840-7BA9-4390-A6FF-28A71B10747A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83;p75">
              <a:extLst>
                <a:ext uri="{FF2B5EF4-FFF2-40B4-BE49-F238E27FC236}">
                  <a16:creationId xmlns:a16="http://schemas.microsoft.com/office/drawing/2014/main" id="{FCF6C879-D8EB-44F9-A7AE-A466DF0DE8C7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856;p88">
            <a:extLst>
              <a:ext uri="{FF2B5EF4-FFF2-40B4-BE49-F238E27FC236}">
                <a16:creationId xmlns:a16="http://schemas.microsoft.com/office/drawing/2014/main" id="{75BF885B-9315-4477-9764-C03C55A5B28A}"/>
              </a:ext>
            </a:extLst>
          </p:cNvPr>
          <p:cNvGrpSpPr/>
          <p:nvPr/>
        </p:nvGrpSpPr>
        <p:grpSpPr>
          <a:xfrm>
            <a:off x="1197759" y="6909914"/>
            <a:ext cx="233245" cy="233245"/>
            <a:chOff x="1492675" y="4992125"/>
            <a:chExt cx="481825" cy="481825"/>
          </a:xfrm>
          <a:noFill/>
        </p:grpSpPr>
        <p:sp>
          <p:nvSpPr>
            <p:cNvPr id="59" name="Google Shape;8857;p88">
              <a:extLst>
                <a:ext uri="{FF2B5EF4-FFF2-40B4-BE49-F238E27FC236}">
                  <a16:creationId xmlns:a16="http://schemas.microsoft.com/office/drawing/2014/main" id="{3AC5340B-C077-455C-871B-46EFE883BBD8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8858;p88">
              <a:extLst>
                <a:ext uri="{FF2B5EF4-FFF2-40B4-BE49-F238E27FC236}">
                  <a16:creationId xmlns:a16="http://schemas.microsoft.com/office/drawing/2014/main" id="{13E9B8E9-2DFB-4D5C-B00F-D1CAAE2503C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" name="Google Shape;3481;p75">
            <a:extLst>
              <a:ext uri="{FF2B5EF4-FFF2-40B4-BE49-F238E27FC236}">
                <a16:creationId xmlns:a16="http://schemas.microsoft.com/office/drawing/2014/main" id="{9F930193-9D6D-4715-B8CA-F2A2D23E5295}"/>
              </a:ext>
            </a:extLst>
          </p:cNvPr>
          <p:cNvGrpSpPr/>
          <p:nvPr/>
        </p:nvGrpSpPr>
        <p:grpSpPr>
          <a:xfrm>
            <a:off x="1132899" y="7562850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62" name="Google Shape;3482;p75">
              <a:extLst>
                <a:ext uri="{FF2B5EF4-FFF2-40B4-BE49-F238E27FC236}">
                  <a16:creationId xmlns:a16="http://schemas.microsoft.com/office/drawing/2014/main" id="{59835508-7CE1-43C6-B29E-F9E3C0C7BD3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83;p75">
              <a:extLst>
                <a:ext uri="{FF2B5EF4-FFF2-40B4-BE49-F238E27FC236}">
                  <a16:creationId xmlns:a16="http://schemas.microsoft.com/office/drawing/2014/main" id="{CFC04F26-D48C-4E4B-89A9-75D95D44064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8856;p88">
            <a:extLst>
              <a:ext uri="{FF2B5EF4-FFF2-40B4-BE49-F238E27FC236}">
                <a16:creationId xmlns:a16="http://schemas.microsoft.com/office/drawing/2014/main" id="{79BF2492-FFD5-4236-985F-A6175D7BA821}"/>
              </a:ext>
            </a:extLst>
          </p:cNvPr>
          <p:cNvGrpSpPr/>
          <p:nvPr/>
        </p:nvGrpSpPr>
        <p:grpSpPr>
          <a:xfrm>
            <a:off x="1197759" y="7629410"/>
            <a:ext cx="233245" cy="233245"/>
            <a:chOff x="1492675" y="4992125"/>
            <a:chExt cx="481825" cy="481825"/>
          </a:xfrm>
          <a:noFill/>
        </p:grpSpPr>
        <p:sp>
          <p:nvSpPr>
            <p:cNvPr id="65" name="Google Shape;8857;p88">
              <a:extLst>
                <a:ext uri="{FF2B5EF4-FFF2-40B4-BE49-F238E27FC236}">
                  <a16:creationId xmlns:a16="http://schemas.microsoft.com/office/drawing/2014/main" id="{02397CF4-D111-4E2A-BD34-DB852F72852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8858;p88">
              <a:extLst>
                <a:ext uri="{FF2B5EF4-FFF2-40B4-BE49-F238E27FC236}">
                  <a16:creationId xmlns:a16="http://schemas.microsoft.com/office/drawing/2014/main" id="{645544FF-59F0-4CB1-A5E0-F16245AE9034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3481;p75">
            <a:extLst>
              <a:ext uri="{FF2B5EF4-FFF2-40B4-BE49-F238E27FC236}">
                <a16:creationId xmlns:a16="http://schemas.microsoft.com/office/drawing/2014/main" id="{AF27CD6C-1B3C-4530-8B56-D888E91BA48F}"/>
              </a:ext>
            </a:extLst>
          </p:cNvPr>
          <p:cNvGrpSpPr/>
          <p:nvPr/>
        </p:nvGrpSpPr>
        <p:grpSpPr>
          <a:xfrm>
            <a:off x="1132899" y="8233400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68" name="Google Shape;3482;p75">
              <a:extLst>
                <a:ext uri="{FF2B5EF4-FFF2-40B4-BE49-F238E27FC236}">
                  <a16:creationId xmlns:a16="http://schemas.microsoft.com/office/drawing/2014/main" id="{F71DF046-61A6-4523-AF90-ADAE1B82927E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83;p75">
              <a:extLst>
                <a:ext uri="{FF2B5EF4-FFF2-40B4-BE49-F238E27FC236}">
                  <a16:creationId xmlns:a16="http://schemas.microsoft.com/office/drawing/2014/main" id="{2F6E1CB7-4AD8-4730-AC1D-CDB1049C98F4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8856;p88">
            <a:extLst>
              <a:ext uri="{FF2B5EF4-FFF2-40B4-BE49-F238E27FC236}">
                <a16:creationId xmlns:a16="http://schemas.microsoft.com/office/drawing/2014/main" id="{A7D0FA2B-4A68-47BE-B10D-4E42C9AB8EE4}"/>
              </a:ext>
            </a:extLst>
          </p:cNvPr>
          <p:cNvGrpSpPr/>
          <p:nvPr/>
        </p:nvGrpSpPr>
        <p:grpSpPr>
          <a:xfrm>
            <a:off x="1197759" y="8299960"/>
            <a:ext cx="233245" cy="233245"/>
            <a:chOff x="1492675" y="4992125"/>
            <a:chExt cx="481825" cy="481825"/>
          </a:xfrm>
          <a:noFill/>
        </p:grpSpPr>
        <p:sp>
          <p:nvSpPr>
            <p:cNvPr id="71" name="Google Shape;8857;p88">
              <a:extLst>
                <a:ext uri="{FF2B5EF4-FFF2-40B4-BE49-F238E27FC236}">
                  <a16:creationId xmlns:a16="http://schemas.microsoft.com/office/drawing/2014/main" id="{ABBAEB79-D02B-4F4F-A8E4-238E0414EAD8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858;p88">
              <a:extLst>
                <a:ext uri="{FF2B5EF4-FFF2-40B4-BE49-F238E27FC236}">
                  <a16:creationId xmlns:a16="http://schemas.microsoft.com/office/drawing/2014/main" id="{1731E873-C9B5-421C-BDF2-FA5425C1E106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3481;p75">
            <a:extLst>
              <a:ext uri="{FF2B5EF4-FFF2-40B4-BE49-F238E27FC236}">
                <a16:creationId xmlns:a16="http://schemas.microsoft.com/office/drawing/2014/main" id="{8F37138D-A3BA-4BDC-8D8C-64B3BCDCEBA0}"/>
              </a:ext>
            </a:extLst>
          </p:cNvPr>
          <p:cNvGrpSpPr/>
          <p:nvPr/>
        </p:nvGrpSpPr>
        <p:grpSpPr>
          <a:xfrm>
            <a:off x="1132899" y="8862895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74" name="Google Shape;3482;p75">
              <a:extLst>
                <a:ext uri="{FF2B5EF4-FFF2-40B4-BE49-F238E27FC236}">
                  <a16:creationId xmlns:a16="http://schemas.microsoft.com/office/drawing/2014/main" id="{9C9E3EF6-2B9F-458A-B05B-1FC15896ED4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83;p75">
              <a:extLst>
                <a:ext uri="{FF2B5EF4-FFF2-40B4-BE49-F238E27FC236}">
                  <a16:creationId xmlns:a16="http://schemas.microsoft.com/office/drawing/2014/main" id="{2835C35E-C4F2-4C4C-A0EF-075FFD637DEF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8856;p88">
            <a:extLst>
              <a:ext uri="{FF2B5EF4-FFF2-40B4-BE49-F238E27FC236}">
                <a16:creationId xmlns:a16="http://schemas.microsoft.com/office/drawing/2014/main" id="{A99F14BB-6AD5-4830-A0C8-28B5A6F231D1}"/>
              </a:ext>
            </a:extLst>
          </p:cNvPr>
          <p:cNvGrpSpPr/>
          <p:nvPr/>
        </p:nvGrpSpPr>
        <p:grpSpPr>
          <a:xfrm>
            <a:off x="1197759" y="8929455"/>
            <a:ext cx="233245" cy="233245"/>
            <a:chOff x="1492675" y="4992125"/>
            <a:chExt cx="481825" cy="481825"/>
          </a:xfrm>
          <a:noFill/>
        </p:grpSpPr>
        <p:sp>
          <p:nvSpPr>
            <p:cNvPr id="77" name="Google Shape;8857;p88">
              <a:extLst>
                <a:ext uri="{FF2B5EF4-FFF2-40B4-BE49-F238E27FC236}">
                  <a16:creationId xmlns:a16="http://schemas.microsoft.com/office/drawing/2014/main" id="{84400835-394D-407C-A27C-8109CEFBDA5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8858;p88">
              <a:extLst>
                <a:ext uri="{FF2B5EF4-FFF2-40B4-BE49-F238E27FC236}">
                  <a16:creationId xmlns:a16="http://schemas.microsoft.com/office/drawing/2014/main" id="{93AD7628-6EE9-4264-A1A6-F1506BEAF665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" name="Título 10">
            <a:extLst>
              <a:ext uri="{FF2B5EF4-FFF2-40B4-BE49-F238E27FC236}">
                <a16:creationId xmlns:a16="http://schemas.microsoft.com/office/drawing/2014/main" id="{774E2125-49B6-420D-8D53-A0B0E5C48319}"/>
              </a:ext>
            </a:extLst>
          </p:cNvPr>
          <p:cNvSpPr txBox="1">
            <a:spLocks/>
          </p:cNvSpPr>
          <p:nvPr/>
        </p:nvSpPr>
        <p:spPr>
          <a:xfrm>
            <a:off x="1063748" y="5338994"/>
            <a:ext cx="4432438" cy="62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/>
              <a:t>Beneficios del patrón</a:t>
            </a:r>
            <a:endParaRPr lang="es-AR" sz="3300" dirty="0"/>
          </a:p>
        </p:txBody>
      </p:sp>
      <p:sp>
        <p:nvSpPr>
          <p:cNvPr id="80" name="Título 10">
            <a:extLst>
              <a:ext uri="{FF2B5EF4-FFF2-40B4-BE49-F238E27FC236}">
                <a16:creationId xmlns:a16="http://schemas.microsoft.com/office/drawing/2014/main" id="{99451324-6FBA-4D81-B840-23FD52D88CB1}"/>
              </a:ext>
            </a:extLst>
          </p:cNvPr>
          <p:cNvSpPr txBox="1">
            <a:spLocks/>
          </p:cNvSpPr>
          <p:nvPr/>
        </p:nvSpPr>
        <p:spPr>
          <a:xfrm>
            <a:off x="5384866" y="5344578"/>
            <a:ext cx="2625657" cy="62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 dirty="0"/>
              <a:t>PROTOTYPE</a:t>
            </a:r>
            <a:endParaRPr lang="es-AR" sz="3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48DE15-58B2-465A-9825-3520D4819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910" y="1057606"/>
            <a:ext cx="1186039" cy="11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6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D18EC39D-2AC1-4333-BFE2-C435891BD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256" y="1039967"/>
            <a:ext cx="5958889" cy="662851"/>
          </a:xfrm>
        </p:spPr>
        <p:txBody>
          <a:bodyPr/>
          <a:lstStyle/>
          <a:p>
            <a:r>
              <a:rPr lang="es-MX" sz="2000" dirty="0"/>
              <a:t>Añadir y eliminar prototipos en tiempo de ejecución.</a:t>
            </a:r>
            <a:endParaRPr lang="es-AR" sz="2000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6A58251-7937-4992-81BF-96EF5036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48" y="212500"/>
            <a:ext cx="4432438" cy="623291"/>
          </a:xfrm>
        </p:spPr>
        <p:txBody>
          <a:bodyPr/>
          <a:lstStyle/>
          <a:p>
            <a:r>
              <a:rPr lang="es-MX" sz="3300" dirty="0"/>
              <a:t>Beneficios del patrón</a:t>
            </a:r>
            <a:endParaRPr lang="es-AR" sz="3300" dirty="0"/>
          </a:p>
        </p:txBody>
      </p:sp>
      <p:grpSp>
        <p:nvGrpSpPr>
          <p:cNvPr id="44" name="Google Shape;3481;p75">
            <a:extLst>
              <a:ext uri="{FF2B5EF4-FFF2-40B4-BE49-F238E27FC236}">
                <a16:creationId xmlns:a16="http://schemas.microsoft.com/office/drawing/2014/main" id="{919201B3-4785-4002-B059-DD86E3BDF883}"/>
              </a:ext>
            </a:extLst>
          </p:cNvPr>
          <p:cNvGrpSpPr/>
          <p:nvPr/>
        </p:nvGrpSpPr>
        <p:grpSpPr>
          <a:xfrm>
            <a:off x="1133476" y="1067757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45" name="Google Shape;3482;p75">
              <a:extLst>
                <a:ext uri="{FF2B5EF4-FFF2-40B4-BE49-F238E27FC236}">
                  <a16:creationId xmlns:a16="http://schemas.microsoft.com/office/drawing/2014/main" id="{7E222FF1-2302-4174-9FD6-0BA93E8E6FE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83;p75">
              <a:extLst>
                <a:ext uri="{FF2B5EF4-FFF2-40B4-BE49-F238E27FC236}">
                  <a16:creationId xmlns:a16="http://schemas.microsoft.com/office/drawing/2014/main" id="{D27504C2-6AFE-4D65-88BA-010644FD75A0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8856;p88">
            <a:extLst>
              <a:ext uri="{FF2B5EF4-FFF2-40B4-BE49-F238E27FC236}">
                <a16:creationId xmlns:a16="http://schemas.microsoft.com/office/drawing/2014/main" id="{693F1021-8825-45AF-8C4A-4532E7B4D5CF}"/>
              </a:ext>
            </a:extLst>
          </p:cNvPr>
          <p:cNvGrpSpPr/>
          <p:nvPr/>
        </p:nvGrpSpPr>
        <p:grpSpPr>
          <a:xfrm>
            <a:off x="1198336" y="1134317"/>
            <a:ext cx="233245" cy="233245"/>
            <a:chOff x="1492675" y="4992125"/>
            <a:chExt cx="481825" cy="481825"/>
          </a:xfrm>
          <a:noFill/>
        </p:grpSpPr>
        <p:sp>
          <p:nvSpPr>
            <p:cNvPr id="52" name="Google Shape;8857;p88">
              <a:extLst>
                <a:ext uri="{FF2B5EF4-FFF2-40B4-BE49-F238E27FC236}">
                  <a16:creationId xmlns:a16="http://schemas.microsoft.com/office/drawing/2014/main" id="{BC01E030-2679-4808-AEEB-62888F6036D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8858;p88">
              <a:extLst>
                <a:ext uri="{FF2B5EF4-FFF2-40B4-BE49-F238E27FC236}">
                  <a16:creationId xmlns:a16="http://schemas.microsoft.com/office/drawing/2014/main" id="{978AE57C-D2C6-4F76-A97B-AD2B57D19D7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7" name="Subtítulo 8">
            <a:extLst>
              <a:ext uri="{FF2B5EF4-FFF2-40B4-BE49-F238E27FC236}">
                <a16:creationId xmlns:a16="http://schemas.microsoft.com/office/drawing/2014/main" id="{934B2DB7-1C38-4EE9-B21D-29676BD8F479}"/>
              </a:ext>
            </a:extLst>
          </p:cNvPr>
          <p:cNvSpPr txBox="1">
            <a:spLocks/>
          </p:cNvSpPr>
          <p:nvPr/>
        </p:nvSpPr>
        <p:spPr>
          <a:xfrm>
            <a:off x="1859384" y="1531700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Especificar nuevos objetos modificando valores (Copia </a:t>
            </a:r>
            <a:r>
              <a:rPr lang="es-A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uperficial o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hallow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opy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8" name="Subtítulo 8">
            <a:extLst>
              <a:ext uri="{FF2B5EF4-FFF2-40B4-BE49-F238E27FC236}">
                <a16:creationId xmlns:a16="http://schemas.microsoft.com/office/drawing/2014/main" id="{29570CE3-D38A-4DA5-A660-8BD90DA5E894}"/>
              </a:ext>
            </a:extLst>
          </p:cNvPr>
          <p:cNvSpPr txBox="1">
            <a:spLocks/>
          </p:cNvSpPr>
          <p:nvPr/>
        </p:nvSpPr>
        <p:spPr>
          <a:xfrm>
            <a:off x="1862182" y="2382953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Especificar nuevos objetos variando la estructura (Copia Profunda o Deep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opy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9" name="Subtítulo 8">
            <a:extLst>
              <a:ext uri="{FF2B5EF4-FFF2-40B4-BE49-F238E27FC236}">
                <a16:creationId xmlns:a16="http://schemas.microsoft.com/office/drawing/2014/main" id="{0EAD9710-9A2D-404F-9A33-FB7DC5192744}"/>
              </a:ext>
            </a:extLst>
          </p:cNvPr>
          <p:cNvSpPr txBox="1">
            <a:spLocks/>
          </p:cNvSpPr>
          <p:nvPr/>
        </p:nvSpPr>
        <p:spPr>
          <a:xfrm>
            <a:off x="1862182" y="3150111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Reduce la herencia.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0" name="Subtítulo 8">
            <a:extLst>
              <a:ext uri="{FF2B5EF4-FFF2-40B4-BE49-F238E27FC236}">
                <a16:creationId xmlns:a16="http://schemas.microsoft.com/office/drawing/2014/main" id="{AF774AED-667A-44FD-B9D7-1B6C3CF19A94}"/>
              </a:ext>
            </a:extLst>
          </p:cNvPr>
          <p:cNvSpPr txBox="1">
            <a:spLocks/>
          </p:cNvSpPr>
          <p:nvPr/>
        </p:nvSpPr>
        <p:spPr>
          <a:xfrm>
            <a:off x="1859384" y="3734135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Configurar dinámicamente una aplicación con clases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61" name="Google Shape;3481;p75">
            <a:extLst>
              <a:ext uri="{FF2B5EF4-FFF2-40B4-BE49-F238E27FC236}">
                <a16:creationId xmlns:a16="http://schemas.microsoft.com/office/drawing/2014/main" id="{7F195440-6771-45E1-9248-0C16C95C3826}"/>
              </a:ext>
            </a:extLst>
          </p:cNvPr>
          <p:cNvGrpSpPr/>
          <p:nvPr/>
        </p:nvGrpSpPr>
        <p:grpSpPr>
          <a:xfrm>
            <a:off x="1132899" y="1716062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62" name="Google Shape;3482;p75">
              <a:extLst>
                <a:ext uri="{FF2B5EF4-FFF2-40B4-BE49-F238E27FC236}">
                  <a16:creationId xmlns:a16="http://schemas.microsoft.com/office/drawing/2014/main" id="{AAEE56B8-6EB7-46C0-8E6F-EB83025CE71E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83;p75">
              <a:extLst>
                <a:ext uri="{FF2B5EF4-FFF2-40B4-BE49-F238E27FC236}">
                  <a16:creationId xmlns:a16="http://schemas.microsoft.com/office/drawing/2014/main" id="{BBBA1CD2-400F-4D67-B104-CD8F2467F7E2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8856;p88">
            <a:extLst>
              <a:ext uri="{FF2B5EF4-FFF2-40B4-BE49-F238E27FC236}">
                <a16:creationId xmlns:a16="http://schemas.microsoft.com/office/drawing/2014/main" id="{A3E44BF1-6E6F-4C48-B0C9-39DAE663B6B4}"/>
              </a:ext>
            </a:extLst>
          </p:cNvPr>
          <p:cNvGrpSpPr/>
          <p:nvPr/>
        </p:nvGrpSpPr>
        <p:grpSpPr>
          <a:xfrm>
            <a:off x="1197759" y="1782622"/>
            <a:ext cx="233245" cy="233245"/>
            <a:chOff x="1492675" y="4992125"/>
            <a:chExt cx="481825" cy="481825"/>
          </a:xfrm>
          <a:noFill/>
        </p:grpSpPr>
        <p:sp>
          <p:nvSpPr>
            <p:cNvPr id="65" name="Google Shape;8857;p88">
              <a:extLst>
                <a:ext uri="{FF2B5EF4-FFF2-40B4-BE49-F238E27FC236}">
                  <a16:creationId xmlns:a16="http://schemas.microsoft.com/office/drawing/2014/main" id="{B5097F99-9742-4AAE-9078-80717F58769E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8858;p88">
              <a:extLst>
                <a:ext uri="{FF2B5EF4-FFF2-40B4-BE49-F238E27FC236}">
                  <a16:creationId xmlns:a16="http://schemas.microsoft.com/office/drawing/2014/main" id="{F6291D53-F994-482D-AA8A-DEDB2926761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3481;p75">
            <a:extLst>
              <a:ext uri="{FF2B5EF4-FFF2-40B4-BE49-F238E27FC236}">
                <a16:creationId xmlns:a16="http://schemas.microsoft.com/office/drawing/2014/main" id="{4A1D644F-0ECE-4A35-9171-4D5C1AB02E0D}"/>
              </a:ext>
            </a:extLst>
          </p:cNvPr>
          <p:cNvGrpSpPr/>
          <p:nvPr/>
        </p:nvGrpSpPr>
        <p:grpSpPr>
          <a:xfrm>
            <a:off x="1132899" y="2435558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68" name="Google Shape;3482;p75">
              <a:extLst>
                <a:ext uri="{FF2B5EF4-FFF2-40B4-BE49-F238E27FC236}">
                  <a16:creationId xmlns:a16="http://schemas.microsoft.com/office/drawing/2014/main" id="{54BA3760-EB55-4451-A55E-4573859E8AD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83;p75">
              <a:extLst>
                <a:ext uri="{FF2B5EF4-FFF2-40B4-BE49-F238E27FC236}">
                  <a16:creationId xmlns:a16="http://schemas.microsoft.com/office/drawing/2014/main" id="{1880561A-5B78-48DC-8448-4EAFDC69F91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8856;p88">
            <a:extLst>
              <a:ext uri="{FF2B5EF4-FFF2-40B4-BE49-F238E27FC236}">
                <a16:creationId xmlns:a16="http://schemas.microsoft.com/office/drawing/2014/main" id="{903AC94C-2ED6-4720-AF47-50777A6C2C9E}"/>
              </a:ext>
            </a:extLst>
          </p:cNvPr>
          <p:cNvGrpSpPr/>
          <p:nvPr/>
        </p:nvGrpSpPr>
        <p:grpSpPr>
          <a:xfrm>
            <a:off x="1197759" y="2502118"/>
            <a:ext cx="233245" cy="233245"/>
            <a:chOff x="1492675" y="4992125"/>
            <a:chExt cx="481825" cy="481825"/>
          </a:xfrm>
          <a:noFill/>
        </p:grpSpPr>
        <p:sp>
          <p:nvSpPr>
            <p:cNvPr id="71" name="Google Shape;8857;p88">
              <a:extLst>
                <a:ext uri="{FF2B5EF4-FFF2-40B4-BE49-F238E27FC236}">
                  <a16:creationId xmlns:a16="http://schemas.microsoft.com/office/drawing/2014/main" id="{D7E05642-8F6B-481D-A9DD-8F9B3F3BF33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858;p88">
              <a:extLst>
                <a:ext uri="{FF2B5EF4-FFF2-40B4-BE49-F238E27FC236}">
                  <a16:creationId xmlns:a16="http://schemas.microsoft.com/office/drawing/2014/main" id="{9B3C6BE6-30A9-48A3-9664-843E2EF6B2FE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3481;p75">
            <a:extLst>
              <a:ext uri="{FF2B5EF4-FFF2-40B4-BE49-F238E27FC236}">
                <a16:creationId xmlns:a16="http://schemas.microsoft.com/office/drawing/2014/main" id="{E7FB878B-681A-4F99-8A03-50876A5E45C1}"/>
              </a:ext>
            </a:extLst>
          </p:cNvPr>
          <p:cNvGrpSpPr/>
          <p:nvPr/>
        </p:nvGrpSpPr>
        <p:grpSpPr>
          <a:xfrm>
            <a:off x="1132899" y="3106108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74" name="Google Shape;3482;p75">
              <a:extLst>
                <a:ext uri="{FF2B5EF4-FFF2-40B4-BE49-F238E27FC236}">
                  <a16:creationId xmlns:a16="http://schemas.microsoft.com/office/drawing/2014/main" id="{87058431-72A5-4A47-8DB5-554DEB3355BF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83;p75">
              <a:extLst>
                <a:ext uri="{FF2B5EF4-FFF2-40B4-BE49-F238E27FC236}">
                  <a16:creationId xmlns:a16="http://schemas.microsoft.com/office/drawing/2014/main" id="{CA634EB3-B430-4B64-B049-7BC537273BC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8856;p88">
            <a:extLst>
              <a:ext uri="{FF2B5EF4-FFF2-40B4-BE49-F238E27FC236}">
                <a16:creationId xmlns:a16="http://schemas.microsoft.com/office/drawing/2014/main" id="{C29D42B3-1102-4D56-9F52-9589EA8E17A4}"/>
              </a:ext>
            </a:extLst>
          </p:cNvPr>
          <p:cNvGrpSpPr/>
          <p:nvPr/>
        </p:nvGrpSpPr>
        <p:grpSpPr>
          <a:xfrm>
            <a:off x="1197759" y="3172668"/>
            <a:ext cx="233245" cy="233245"/>
            <a:chOff x="1492675" y="4992125"/>
            <a:chExt cx="481825" cy="481825"/>
          </a:xfrm>
          <a:noFill/>
        </p:grpSpPr>
        <p:sp>
          <p:nvSpPr>
            <p:cNvPr id="77" name="Google Shape;8857;p88">
              <a:extLst>
                <a:ext uri="{FF2B5EF4-FFF2-40B4-BE49-F238E27FC236}">
                  <a16:creationId xmlns:a16="http://schemas.microsoft.com/office/drawing/2014/main" id="{D5143107-1F00-404E-BF9F-C2699EB5509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8858;p88">
              <a:extLst>
                <a:ext uri="{FF2B5EF4-FFF2-40B4-BE49-F238E27FC236}">
                  <a16:creationId xmlns:a16="http://schemas.microsoft.com/office/drawing/2014/main" id="{0BC0F2D2-4D6A-421C-BBFF-EBA41E25477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" name="Google Shape;3481;p75">
            <a:extLst>
              <a:ext uri="{FF2B5EF4-FFF2-40B4-BE49-F238E27FC236}">
                <a16:creationId xmlns:a16="http://schemas.microsoft.com/office/drawing/2014/main" id="{BB8E3725-9958-424C-AE45-9BF4AA4BAE83}"/>
              </a:ext>
            </a:extLst>
          </p:cNvPr>
          <p:cNvGrpSpPr/>
          <p:nvPr/>
        </p:nvGrpSpPr>
        <p:grpSpPr>
          <a:xfrm>
            <a:off x="1132899" y="3735603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80" name="Google Shape;3482;p75">
              <a:extLst>
                <a:ext uri="{FF2B5EF4-FFF2-40B4-BE49-F238E27FC236}">
                  <a16:creationId xmlns:a16="http://schemas.microsoft.com/office/drawing/2014/main" id="{35870ED0-1CB7-449B-8BA7-D43D1C0965E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83;p75">
              <a:extLst>
                <a:ext uri="{FF2B5EF4-FFF2-40B4-BE49-F238E27FC236}">
                  <a16:creationId xmlns:a16="http://schemas.microsoft.com/office/drawing/2014/main" id="{60960AF8-3062-4E36-8C27-F4D14946778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856;p88">
            <a:extLst>
              <a:ext uri="{FF2B5EF4-FFF2-40B4-BE49-F238E27FC236}">
                <a16:creationId xmlns:a16="http://schemas.microsoft.com/office/drawing/2014/main" id="{AC3A2573-DCF9-4AC6-851C-B412421A859F}"/>
              </a:ext>
            </a:extLst>
          </p:cNvPr>
          <p:cNvGrpSpPr/>
          <p:nvPr/>
        </p:nvGrpSpPr>
        <p:grpSpPr>
          <a:xfrm>
            <a:off x="1197759" y="3802163"/>
            <a:ext cx="233245" cy="233245"/>
            <a:chOff x="1492675" y="4992125"/>
            <a:chExt cx="481825" cy="481825"/>
          </a:xfrm>
          <a:noFill/>
        </p:grpSpPr>
        <p:sp>
          <p:nvSpPr>
            <p:cNvPr id="83" name="Google Shape;8857;p88">
              <a:extLst>
                <a:ext uri="{FF2B5EF4-FFF2-40B4-BE49-F238E27FC236}">
                  <a16:creationId xmlns:a16="http://schemas.microsoft.com/office/drawing/2014/main" id="{31916D29-19CD-48D7-9B5D-3FC2220D408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8858;p88">
              <a:extLst>
                <a:ext uri="{FF2B5EF4-FFF2-40B4-BE49-F238E27FC236}">
                  <a16:creationId xmlns:a16="http://schemas.microsoft.com/office/drawing/2014/main" id="{DA86EC23-8E04-42A0-9B62-E28189F7BECB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" name="Título 3">
            <a:extLst>
              <a:ext uri="{FF2B5EF4-FFF2-40B4-BE49-F238E27FC236}">
                <a16:creationId xmlns:a16="http://schemas.microsoft.com/office/drawing/2014/main" id="{30AB4758-A46B-4DC3-AFAE-D2D759D5390D}"/>
              </a:ext>
            </a:extLst>
          </p:cNvPr>
          <p:cNvSpPr txBox="1">
            <a:spLocks/>
          </p:cNvSpPr>
          <p:nvPr/>
        </p:nvSpPr>
        <p:spPr>
          <a:xfrm>
            <a:off x="1133476" y="-4868393"/>
            <a:ext cx="4432438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/>
              <a:t>Estructura del patrón</a:t>
            </a:r>
            <a:endParaRPr lang="es-AR" sz="3300" dirty="0"/>
          </a:p>
        </p:txBody>
      </p:sp>
      <p:cxnSp>
        <p:nvCxnSpPr>
          <p:cNvPr id="87" name="Conector: angular 86">
            <a:extLst>
              <a:ext uri="{FF2B5EF4-FFF2-40B4-BE49-F238E27FC236}">
                <a16:creationId xmlns:a16="http://schemas.microsoft.com/office/drawing/2014/main" id="{064699E1-C7CB-4DFB-BD4E-5F039D193F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69054" y="-3096134"/>
            <a:ext cx="709049" cy="123842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angular 87">
            <a:extLst>
              <a:ext uri="{FF2B5EF4-FFF2-40B4-BE49-F238E27FC236}">
                <a16:creationId xmlns:a16="http://schemas.microsoft.com/office/drawing/2014/main" id="{AE222F06-3ED1-456B-8F04-F2C06368176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02713" y="-3091372"/>
            <a:ext cx="709050" cy="1228897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riángulo isósceles 88">
            <a:extLst>
              <a:ext uri="{FF2B5EF4-FFF2-40B4-BE49-F238E27FC236}">
                <a16:creationId xmlns:a16="http://schemas.microsoft.com/office/drawing/2014/main" id="{C0836B46-64DA-44DD-96BF-93E694000E0A}"/>
              </a:ext>
            </a:extLst>
          </p:cNvPr>
          <p:cNvSpPr/>
          <p:nvPr/>
        </p:nvSpPr>
        <p:spPr>
          <a:xfrm>
            <a:off x="4311642" y="-2831450"/>
            <a:ext cx="262291" cy="2261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0" name="Google Shape;3882;p76">
            <a:extLst>
              <a:ext uri="{FF2B5EF4-FFF2-40B4-BE49-F238E27FC236}">
                <a16:creationId xmlns:a16="http://schemas.microsoft.com/office/drawing/2014/main" id="{2BF7149E-8096-4267-9D82-BD0047CF16DD}"/>
              </a:ext>
            </a:extLst>
          </p:cNvPr>
          <p:cNvGrpSpPr/>
          <p:nvPr/>
        </p:nvGrpSpPr>
        <p:grpSpPr>
          <a:xfrm>
            <a:off x="5052474" y="-3540499"/>
            <a:ext cx="841428" cy="177286"/>
            <a:chOff x="5729954" y="1713050"/>
            <a:chExt cx="1752745" cy="369298"/>
          </a:xfrm>
        </p:grpSpPr>
        <p:sp>
          <p:nvSpPr>
            <p:cNvPr id="91" name="Google Shape;3883;p76">
              <a:extLst>
                <a:ext uri="{FF2B5EF4-FFF2-40B4-BE49-F238E27FC236}">
                  <a16:creationId xmlns:a16="http://schemas.microsoft.com/office/drawing/2014/main" id="{7A5364A2-5E7C-49BA-BFF4-AC0BD4413E1C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84;p76">
              <a:extLst>
                <a:ext uri="{FF2B5EF4-FFF2-40B4-BE49-F238E27FC236}">
                  <a16:creationId xmlns:a16="http://schemas.microsoft.com/office/drawing/2014/main" id="{C0EC8789-07AD-4B28-B813-B31DB0099EB3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3882;p76">
            <a:extLst>
              <a:ext uri="{FF2B5EF4-FFF2-40B4-BE49-F238E27FC236}">
                <a16:creationId xmlns:a16="http://schemas.microsoft.com/office/drawing/2014/main" id="{8348AB9D-BE97-46EA-80B1-0AE53AC8914C}"/>
              </a:ext>
            </a:extLst>
          </p:cNvPr>
          <p:cNvGrpSpPr/>
          <p:nvPr/>
        </p:nvGrpSpPr>
        <p:grpSpPr>
          <a:xfrm rot="1262368">
            <a:off x="2595216" y="-844175"/>
            <a:ext cx="838294" cy="176626"/>
            <a:chOff x="5729954" y="1713050"/>
            <a:chExt cx="1752745" cy="369298"/>
          </a:xfrm>
        </p:grpSpPr>
        <p:sp>
          <p:nvSpPr>
            <p:cNvPr id="94" name="Google Shape;3883;p76">
              <a:extLst>
                <a:ext uri="{FF2B5EF4-FFF2-40B4-BE49-F238E27FC236}">
                  <a16:creationId xmlns:a16="http://schemas.microsoft.com/office/drawing/2014/main" id="{FBB162A3-495C-4175-81AD-515247074CED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84;p76">
              <a:extLst>
                <a:ext uri="{FF2B5EF4-FFF2-40B4-BE49-F238E27FC236}">
                  <a16:creationId xmlns:a16="http://schemas.microsoft.com/office/drawing/2014/main" id="{C75BA9EC-329C-4625-B00E-BCEDB73417B7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882;p76">
            <a:extLst>
              <a:ext uri="{FF2B5EF4-FFF2-40B4-BE49-F238E27FC236}">
                <a16:creationId xmlns:a16="http://schemas.microsoft.com/office/drawing/2014/main" id="{D8B0069F-47CB-47C7-8B3A-A59BD5F42434}"/>
              </a:ext>
            </a:extLst>
          </p:cNvPr>
          <p:cNvGrpSpPr/>
          <p:nvPr/>
        </p:nvGrpSpPr>
        <p:grpSpPr>
          <a:xfrm rot="9900000">
            <a:off x="5334945" y="-799187"/>
            <a:ext cx="949461" cy="200049"/>
            <a:chOff x="5729954" y="1713050"/>
            <a:chExt cx="1752745" cy="369298"/>
          </a:xfrm>
        </p:grpSpPr>
        <p:sp>
          <p:nvSpPr>
            <p:cNvPr id="97" name="Google Shape;3883;p76">
              <a:extLst>
                <a:ext uri="{FF2B5EF4-FFF2-40B4-BE49-F238E27FC236}">
                  <a16:creationId xmlns:a16="http://schemas.microsoft.com/office/drawing/2014/main" id="{135F5922-3C9B-4483-812F-9241F22EF59B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84;p76">
              <a:extLst>
                <a:ext uri="{FF2B5EF4-FFF2-40B4-BE49-F238E27FC236}">
                  <a16:creationId xmlns:a16="http://schemas.microsoft.com/office/drawing/2014/main" id="{E2C991A5-0EFC-46DE-A9EC-F7E7E2FF0E31}"/>
                </a:ext>
              </a:extLst>
            </p:cNvPr>
            <p:cNvSpPr/>
            <p:nvPr/>
          </p:nvSpPr>
          <p:spPr>
            <a:xfrm>
              <a:off x="5729954" y="1713050"/>
              <a:ext cx="1752745" cy="369298"/>
            </a:xfrm>
            <a:custGeom>
              <a:avLst/>
              <a:gdLst/>
              <a:ahLst/>
              <a:cxnLst/>
              <a:rect l="l" t="t" r="r" b="b"/>
              <a:pathLst>
                <a:path w="9573" h="2017" extrusionOk="0">
                  <a:moveTo>
                    <a:pt x="0" y="0"/>
                  </a:moveTo>
                  <a:lnTo>
                    <a:pt x="509" y="998"/>
                  </a:lnTo>
                  <a:lnTo>
                    <a:pt x="0" y="2017"/>
                  </a:lnTo>
                  <a:lnTo>
                    <a:pt x="387" y="2017"/>
                  </a:lnTo>
                  <a:lnTo>
                    <a:pt x="896" y="998"/>
                  </a:lnTo>
                  <a:lnTo>
                    <a:pt x="387" y="0"/>
                  </a:lnTo>
                  <a:close/>
                  <a:moveTo>
                    <a:pt x="1080" y="0"/>
                  </a:moveTo>
                  <a:lnTo>
                    <a:pt x="1589" y="998"/>
                  </a:lnTo>
                  <a:lnTo>
                    <a:pt x="1080" y="2017"/>
                  </a:lnTo>
                  <a:lnTo>
                    <a:pt x="1467" y="2017"/>
                  </a:lnTo>
                  <a:lnTo>
                    <a:pt x="1976" y="998"/>
                  </a:lnTo>
                  <a:lnTo>
                    <a:pt x="1467" y="0"/>
                  </a:lnTo>
                  <a:close/>
                  <a:moveTo>
                    <a:pt x="2179" y="0"/>
                  </a:moveTo>
                  <a:lnTo>
                    <a:pt x="2668" y="998"/>
                  </a:lnTo>
                  <a:lnTo>
                    <a:pt x="2179" y="2017"/>
                  </a:lnTo>
                  <a:lnTo>
                    <a:pt x="2546" y="2017"/>
                  </a:lnTo>
                  <a:lnTo>
                    <a:pt x="3055" y="998"/>
                  </a:lnTo>
                  <a:lnTo>
                    <a:pt x="2546" y="0"/>
                  </a:lnTo>
                  <a:close/>
                  <a:moveTo>
                    <a:pt x="3259" y="0"/>
                  </a:moveTo>
                  <a:lnTo>
                    <a:pt x="3768" y="998"/>
                  </a:lnTo>
                  <a:lnTo>
                    <a:pt x="3259" y="2017"/>
                  </a:lnTo>
                  <a:lnTo>
                    <a:pt x="3646" y="2017"/>
                  </a:lnTo>
                  <a:lnTo>
                    <a:pt x="4135" y="998"/>
                  </a:lnTo>
                  <a:lnTo>
                    <a:pt x="3646" y="0"/>
                  </a:lnTo>
                  <a:close/>
                  <a:moveTo>
                    <a:pt x="4338" y="0"/>
                  </a:moveTo>
                  <a:lnTo>
                    <a:pt x="4847" y="998"/>
                  </a:lnTo>
                  <a:lnTo>
                    <a:pt x="4338" y="2017"/>
                  </a:lnTo>
                  <a:lnTo>
                    <a:pt x="4725" y="2017"/>
                  </a:lnTo>
                  <a:lnTo>
                    <a:pt x="5234" y="998"/>
                  </a:lnTo>
                  <a:lnTo>
                    <a:pt x="4725" y="0"/>
                  </a:lnTo>
                  <a:close/>
                  <a:moveTo>
                    <a:pt x="5418" y="0"/>
                  </a:moveTo>
                  <a:lnTo>
                    <a:pt x="5927" y="998"/>
                  </a:lnTo>
                  <a:lnTo>
                    <a:pt x="5418" y="2017"/>
                  </a:lnTo>
                  <a:lnTo>
                    <a:pt x="5805" y="2017"/>
                  </a:lnTo>
                  <a:lnTo>
                    <a:pt x="6314" y="998"/>
                  </a:lnTo>
                  <a:lnTo>
                    <a:pt x="5805" y="0"/>
                  </a:lnTo>
                  <a:close/>
                  <a:moveTo>
                    <a:pt x="6517" y="0"/>
                  </a:moveTo>
                  <a:lnTo>
                    <a:pt x="7006" y="998"/>
                  </a:lnTo>
                  <a:lnTo>
                    <a:pt x="6517" y="2017"/>
                  </a:lnTo>
                  <a:lnTo>
                    <a:pt x="6884" y="2017"/>
                  </a:lnTo>
                  <a:lnTo>
                    <a:pt x="7393" y="998"/>
                  </a:lnTo>
                  <a:lnTo>
                    <a:pt x="6884" y="0"/>
                  </a:lnTo>
                  <a:close/>
                  <a:moveTo>
                    <a:pt x="7597" y="0"/>
                  </a:moveTo>
                  <a:lnTo>
                    <a:pt x="8106" y="998"/>
                  </a:lnTo>
                  <a:lnTo>
                    <a:pt x="7597" y="2017"/>
                  </a:lnTo>
                  <a:lnTo>
                    <a:pt x="7984" y="2017"/>
                  </a:lnTo>
                  <a:lnTo>
                    <a:pt x="8472" y="998"/>
                  </a:lnTo>
                  <a:lnTo>
                    <a:pt x="7984" y="0"/>
                  </a:lnTo>
                  <a:close/>
                  <a:moveTo>
                    <a:pt x="8676" y="0"/>
                  </a:moveTo>
                  <a:lnTo>
                    <a:pt x="9185" y="998"/>
                  </a:lnTo>
                  <a:lnTo>
                    <a:pt x="8676" y="2017"/>
                  </a:lnTo>
                  <a:lnTo>
                    <a:pt x="9063" y="2017"/>
                  </a:lnTo>
                  <a:lnTo>
                    <a:pt x="9572" y="99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3901;p76">
            <a:extLst>
              <a:ext uri="{FF2B5EF4-FFF2-40B4-BE49-F238E27FC236}">
                <a16:creationId xmlns:a16="http://schemas.microsoft.com/office/drawing/2014/main" id="{B73F048A-C679-48D6-9AB1-4430961C4C6B}"/>
              </a:ext>
            </a:extLst>
          </p:cNvPr>
          <p:cNvGrpSpPr/>
          <p:nvPr/>
        </p:nvGrpSpPr>
        <p:grpSpPr>
          <a:xfrm>
            <a:off x="5899714" y="-3688164"/>
            <a:ext cx="1764891" cy="438973"/>
            <a:chOff x="3133800" y="3287750"/>
            <a:chExt cx="2008525" cy="467625"/>
          </a:xfrm>
        </p:grpSpPr>
        <p:sp>
          <p:nvSpPr>
            <p:cNvPr id="100" name="Google Shape;3902;p76">
              <a:extLst>
                <a:ext uri="{FF2B5EF4-FFF2-40B4-BE49-F238E27FC236}">
                  <a16:creationId xmlns:a16="http://schemas.microsoft.com/office/drawing/2014/main" id="{3C09E8A2-C185-45AF-AC46-CA4514947B18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1" name="Google Shape;3903;p76">
              <a:extLst>
                <a:ext uri="{FF2B5EF4-FFF2-40B4-BE49-F238E27FC236}">
                  <a16:creationId xmlns:a16="http://schemas.microsoft.com/office/drawing/2014/main" id="{1D7588BA-33AA-483F-A90F-3BE13B9C0CFA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102" name="Google Shape;3901;p76">
            <a:extLst>
              <a:ext uri="{FF2B5EF4-FFF2-40B4-BE49-F238E27FC236}">
                <a16:creationId xmlns:a16="http://schemas.microsoft.com/office/drawing/2014/main" id="{003E3951-D1FD-4D2E-AD73-5F41AF8CE401}"/>
              </a:ext>
            </a:extLst>
          </p:cNvPr>
          <p:cNvGrpSpPr/>
          <p:nvPr/>
        </p:nvGrpSpPr>
        <p:grpSpPr>
          <a:xfrm>
            <a:off x="3384145" y="-685129"/>
            <a:ext cx="2000721" cy="465808"/>
            <a:chOff x="3133800" y="3287750"/>
            <a:chExt cx="2008525" cy="467625"/>
          </a:xfrm>
        </p:grpSpPr>
        <p:sp>
          <p:nvSpPr>
            <p:cNvPr id="103" name="Google Shape;3902;p76">
              <a:extLst>
                <a:ext uri="{FF2B5EF4-FFF2-40B4-BE49-F238E27FC236}">
                  <a16:creationId xmlns:a16="http://schemas.microsoft.com/office/drawing/2014/main" id="{C02F3D7E-0626-4059-802D-AE5EF1DEAE66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04" name="Google Shape;3903;p76">
              <a:extLst>
                <a:ext uri="{FF2B5EF4-FFF2-40B4-BE49-F238E27FC236}">
                  <a16:creationId xmlns:a16="http://schemas.microsoft.com/office/drawing/2014/main" id="{29AD3F09-2229-418B-A297-DB8A293B328E}"/>
                </a:ext>
              </a:extLst>
            </p:cNvPr>
            <p:cNvSpPr/>
            <p:nvPr/>
          </p:nvSpPr>
          <p:spPr>
            <a:xfrm>
              <a:off x="3133800" y="3287750"/>
              <a:ext cx="2008525" cy="467625"/>
            </a:xfrm>
            <a:custGeom>
              <a:avLst/>
              <a:gdLst/>
              <a:ahLst/>
              <a:cxnLst/>
              <a:rect l="l" t="t" r="r" b="b"/>
              <a:pathLst>
                <a:path w="80341" h="18705" extrusionOk="0">
                  <a:moveTo>
                    <a:pt x="0" y="13859"/>
                  </a:moveTo>
                  <a:lnTo>
                    <a:pt x="0" y="3489"/>
                  </a:lnTo>
                  <a:lnTo>
                    <a:pt x="2811" y="388"/>
                  </a:lnTo>
                  <a:lnTo>
                    <a:pt x="10564" y="388"/>
                  </a:lnTo>
                  <a:lnTo>
                    <a:pt x="13181" y="3101"/>
                  </a:lnTo>
                  <a:lnTo>
                    <a:pt x="23260" y="3101"/>
                  </a:lnTo>
                  <a:lnTo>
                    <a:pt x="26167" y="0"/>
                  </a:lnTo>
                  <a:lnTo>
                    <a:pt x="73751" y="0"/>
                  </a:lnTo>
                  <a:lnTo>
                    <a:pt x="80341" y="6784"/>
                  </a:lnTo>
                  <a:lnTo>
                    <a:pt x="80341" y="15313"/>
                  </a:lnTo>
                  <a:lnTo>
                    <a:pt x="77725" y="18220"/>
                  </a:lnTo>
                  <a:lnTo>
                    <a:pt x="50395" y="18220"/>
                  </a:lnTo>
                  <a:lnTo>
                    <a:pt x="48021" y="15846"/>
                  </a:lnTo>
                  <a:lnTo>
                    <a:pt x="39153" y="15846"/>
                  </a:lnTo>
                  <a:lnTo>
                    <a:pt x="36149" y="18705"/>
                  </a:lnTo>
                  <a:lnTo>
                    <a:pt x="11824" y="18705"/>
                  </a:lnTo>
                  <a:lnTo>
                    <a:pt x="10467" y="17251"/>
                  </a:lnTo>
                  <a:lnTo>
                    <a:pt x="8335" y="17251"/>
                  </a:lnTo>
                  <a:lnTo>
                    <a:pt x="7075" y="18414"/>
                  </a:lnTo>
                  <a:lnTo>
                    <a:pt x="4458" y="18414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BE53EA22-AD05-4BD1-8DBA-29DF1E7F003D}"/>
              </a:ext>
            </a:extLst>
          </p:cNvPr>
          <p:cNvSpPr txBox="1"/>
          <p:nvPr/>
        </p:nvSpPr>
        <p:spPr>
          <a:xfrm>
            <a:off x="6290897" y="-3638469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latin typeface="Rubik"/>
              </a:rPr>
              <a:t>Interfaz</a:t>
            </a:r>
            <a:endParaRPr lang="es-AR" sz="1800" dirty="0">
              <a:solidFill>
                <a:schemeClr val="bg1"/>
              </a:solidFill>
              <a:latin typeface="Rubik"/>
            </a:endParaRP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4C4A1175-FF16-4FFD-BA4E-019E17CEDF23}"/>
              </a:ext>
            </a:extLst>
          </p:cNvPr>
          <p:cNvSpPr txBox="1"/>
          <p:nvPr/>
        </p:nvSpPr>
        <p:spPr>
          <a:xfrm>
            <a:off x="3980462" y="-647589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latin typeface="Rubik"/>
              </a:rPr>
              <a:t>Clases</a:t>
            </a:r>
            <a:endParaRPr lang="es-AR" sz="1800" dirty="0">
              <a:solidFill>
                <a:schemeClr val="bg1"/>
              </a:solidFill>
              <a:latin typeface="Rubik"/>
            </a:endParaRPr>
          </a:p>
        </p:txBody>
      </p:sp>
      <p:pic>
        <p:nvPicPr>
          <p:cNvPr id="107" name="Imagen 106">
            <a:extLst>
              <a:ext uri="{FF2B5EF4-FFF2-40B4-BE49-F238E27FC236}">
                <a16:creationId xmlns:a16="http://schemas.microsoft.com/office/drawing/2014/main" id="{7AAAD8BF-629D-435E-8283-8EDFF24B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49" y="-2122398"/>
            <a:ext cx="1257475" cy="1152686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7ECA62F4-507E-43FE-B691-27BE3628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53" y="-2106379"/>
            <a:ext cx="1267002" cy="1152686"/>
          </a:xfrm>
          <a:prstGeom prst="rect">
            <a:avLst/>
          </a:prstGeom>
        </p:spPr>
      </p:pic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264CEC75-813E-4F53-8F66-6A9D9A28E4BB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814389" y="-1105725"/>
            <a:ext cx="632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381A9BA3-1D7A-43E5-B11B-B0E39DCD89BE}"/>
              </a:ext>
            </a:extLst>
          </p:cNvPr>
          <p:cNvSpPr txBox="1"/>
          <p:nvPr/>
        </p:nvSpPr>
        <p:spPr>
          <a:xfrm>
            <a:off x="6447310" y="-1613557"/>
            <a:ext cx="1521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Rubik"/>
              </a:rPr>
              <a:t>Método necesario para copiarse/clonarse (devuelve una copia de sí misma)</a:t>
            </a:r>
            <a:endParaRPr lang="es-AR" sz="1200" dirty="0">
              <a:solidFill>
                <a:schemeClr val="bg1"/>
              </a:solidFill>
              <a:latin typeface="Rubik"/>
            </a:endParaRPr>
          </a:p>
        </p:txBody>
      </p:sp>
      <p:pic>
        <p:nvPicPr>
          <p:cNvPr id="111" name="Imagen 110">
            <a:extLst>
              <a:ext uri="{FF2B5EF4-FFF2-40B4-BE49-F238E27FC236}">
                <a16:creationId xmlns:a16="http://schemas.microsoft.com/office/drawing/2014/main" id="{23ADF5E5-620F-4733-A9F6-AFBBAEBE7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67" y="-3690405"/>
            <a:ext cx="1238423" cy="590632"/>
          </a:xfrm>
          <a:prstGeom prst="rect">
            <a:avLst/>
          </a:prstGeom>
        </p:spPr>
      </p:pic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56A77B0E-E693-4FFE-994E-8842CE5E00F4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2618690" y="-3398264"/>
            <a:ext cx="1214414" cy="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1F5160DA-F947-4E39-B281-B98E1E958342}"/>
              </a:ext>
            </a:extLst>
          </p:cNvPr>
          <p:cNvSpPr txBox="1"/>
          <p:nvPr/>
        </p:nvSpPr>
        <p:spPr>
          <a:xfrm>
            <a:off x="2641700" y="-4044596"/>
            <a:ext cx="126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Rubik"/>
              </a:rPr>
              <a:t>Solicita la creación de nuevos objetos</a:t>
            </a:r>
            <a:endParaRPr lang="es-AR" sz="1200" dirty="0">
              <a:solidFill>
                <a:schemeClr val="bg1"/>
              </a:solidFill>
              <a:latin typeface="Rubik"/>
            </a:endParaRPr>
          </a:p>
        </p:txBody>
      </p:sp>
      <p:sp>
        <p:nvSpPr>
          <p:cNvPr id="114" name="Título 3">
            <a:extLst>
              <a:ext uri="{FF2B5EF4-FFF2-40B4-BE49-F238E27FC236}">
                <a16:creationId xmlns:a16="http://schemas.microsoft.com/office/drawing/2014/main" id="{B7CEF819-FAC7-4505-ABD9-27599D8E13C0}"/>
              </a:ext>
            </a:extLst>
          </p:cNvPr>
          <p:cNvSpPr txBox="1">
            <a:spLocks/>
          </p:cNvSpPr>
          <p:nvPr/>
        </p:nvSpPr>
        <p:spPr>
          <a:xfrm>
            <a:off x="5416927" y="-4874170"/>
            <a:ext cx="2683465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 dirty="0"/>
              <a:t>PROTOTYPE</a:t>
            </a:r>
            <a:endParaRPr lang="es-AR" sz="3300" dirty="0"/>
          </a:p>
        </p:txBody>
      </p:sp>
      <p:sp>
        <p:nvSpPr>
          <p:cNvPr id="115" name="Título 10">
            <a:extLst>
              <a:ext uri="{FF2B5EF4-FFF2-40B4-BE49-F238E27FC236}">
                <a16:creationId xmlns:a16="http://schemas.microsoft.com/office/drawing/2014/main" id="{E233142E-1416-4820-8087-1EDD2D7F5B83}"/>
              </a:ext>
            </a:extLst>
          </p:cNvPr>
          <p:cNvSpPr txBox="1">
            <a:spLocks/>
          </p:cNvSpPr>
          <p:nvPr/>
        </p:nvSpPr>
        <p:spPr>
          <a:xfrm>
            <a:off x="5384866" y="218084"/>
            <a:ext cx="2625657" cy="62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 dirty="0"/>
              <a:t>PROTOTYPE</a:t>
            </a:r>
            <a:endParaRPr lang="es-AR" sz="3300" dirty="0"/>
          </a:p>
        </p:txBody>
      </p:sp>
      <p:sp>
        <p:nvSpPr>
          <p:cNvPr id="116" name="Subtítulo 8">
            <a:extLst>
              <a:ext uri="{FF2B5EF4-FFF2-40B4-BE49-F238E27FC236}">
                <a16:creationId xmlns:a16="http://schemas.microsoft.com/office/drawing/2014/main" id="{BA2EEDDF-FDC2-4D27-A946-7914A9164CE3}"/>
              </a:ext>
            </a:extLst>
          </p:cNvPr>
          <p:cNvSpPr txBox="1">
            <a:spLocks/>
          </p:cNvSpPr>
          <p:nvPr/>
        </p:nvSpPr>
        <p:spPr>
          <a:xfrm>
            <a:off x="1859384" y="4332025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Oculta a los usuarios las subclases prototipo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17" name="Google Shape;3481;p75">
            <a:extLst>
              <a:ext uri="{FF2B5EF4-FFF2-40B4-BE49-F238E27FC236}">
                <a16:creationId xmlns:a16="http://schemas.microsoft.com/office/drawing/2014/main" id="{3DDF844A-2C0F-461D-A2B5-FD8F892C3BFB}"/>
              </a:ext>
            </a:extLst>
          </p:cNvPr>
          <p:cNvGrpSpPr/>
          <p:nvPr/>
        </p:nvGrpSpPr>
        <p:grpSpPr>
          <a:xfrm>
            <a:off x="1132899" y="4333493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18" name="Google Shape;3482;p75">
              <a:extLst>
                <a:ext uri="{FF2B5EF4-FFF2-40B4-BE49-F238E27FC236}">
                  <a16:creationId xmlns:a16="http://schemas.microsoft.com/office/drawing/2014/main" id="{AADEF3CB-8002-4DAE-A8F2-9941DB3BBCF6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83;p75">
              <a:extLst>
                <a:ext uri="{FF2B5EF4-FFF2-40B4-BE49-F238E27FC236}">
                  <a16:creationId xmlns:a16="http://schemas.microsoft.com/office/drawing/2014/main" id="{61DEAEDD-5632-4691-81D9-9BCCE88471DB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8856;p88">
            <a:extLst>
              <a:ext uri="{FF2B5EF4-FFF2-40B4-BE49-F238E27FC236}">
                <a16:creationId xmlns:a16="http://schemas.microsoft.com/office/drawing/2014/main" id="{B9029174-7CE0-4A9B-B722-0E9B847921BC}"/>
              </a:ext>
            </a:extLst>
          </p:cNvPr>
          <p:cNvGrpSpPr/>
          <p:nvPr/>
        </p:nvGrpSpPr>
        <p:grpSpPr>
          <a:xfrm>
            <a:off x="1197759" y="4400053"/>
            <a:ext cx="233245" cy="233245"/>
            <a:chOff x="1492675" y="4992125"/>
            <a:chExt cx="481825" cy="481825"/>
          </a:xfrm>
          <a:noFill/>
        </p:grpSpPr>
        <p:sp>
          <p:nvSpPr>
            <p:cNvPr id="121" name="Google Shape;8857;p88">
              <a:extLst>
                <a:ext uri="{FF2B5EF4-FFF2-40B4-BE49-F238E27FC236}">
                  <a16:creationId xmlns:a16="http://schemas.microsoft.com/office/drawing/2014/main" id="{BE4E9F82-537F-4AB5-9321-691AEC2D4E4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" name="Google Shape;8858;p88">
              <a:extLst>
                <a:ext uri="{FF2B5EF4-FFF2-40B4-BE49-F238E27FC236}">
                  <a16:creationId xmlns:a16="http://schemas.microsoft.com/office/drawing/2014/main" id="{DB11304E-B064-474E-BE84-C609F76F5A78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2" name="Subtítulo 8">
            <a:extLst>
              <a:ext uri="{FF2B5EF4-FFF2-40B4-BE49-F238E27FC236}">
                <a16:creationId xmlns:a16="http://schemas.microsoft.com/office/drawing/2014/main" id="{17DC8591-7503-4156-9396-4497D0F00F8E}"/>
              </a:ext>
            </a:extLst>
          </p:cNvPr>
          <p:cNvSpPr txBox="1">
            <a:spLocks/>
          </p:cNvSpPr>
          <p:nvPr/>
        </p:nvSpPr>
        <p:spPr>
          <a:xfrm>
            <a:off x="1864256" y="6195633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MX" sz="2000"/>
              <a:t>Todas las subclases prototipo deben implementar la función Clonar();</a:t>
            </a:r>
            <a:endParaRPr lang="es-AR" sz="2000" dirty="0"/>
          </a:p>
        </p:txBody>
      </p:sp>
      <p:sp>
        <p:nvSpPr>
          <p:cNvPr id="153" name="Título 10">
            <a:extLst>
              <a:ext uri="{FF2B5EF4-FFF2-40B4-BE49-F238E27FC236}">
                <a16:creationId xmlns:a16="http://schemas.microsoft.com/office/drawing/2014/main" id="{0F971914-2DCA-405D-9E69-6B4D54DDFE90}"/>
              </a:ext>
            </a:extLst>
          </p:cNvPr>
          <p:cNvSpPr txBox="1">
            <a:spLocks/>
          </p:cNvSpPr>
          <p:nvPr/>
        </p:nvSpPr>
        <p:spPr>
          <a:xfrm>
            <a:off x="1066895" y="5298460"/>
            <a:ext cx="7010209" cy="62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/>
              <a:t>Problemas del patrón PROTOTYPE</a:t>
            </a:r>
            <a:endParaRPr lang="es-AR" sz="3300" dirty="0"/>
          </a:p>
        </p:txBody>
      </p:sp>
      <p:grpSp>
        <p:nvGrpSpPr>
          <p:cNvPr id="154" name="Google Shape;3481;p75">
            <a:extLst>
              <a:ext uri="{FF2B5EF4-FFF2-40B4-BE49-F238E27FC236}">
                <a16:creationId xmlns:a16="http://schemas.microsoft.com/office/drawing/2014/main" id="{F18CF4B9-C3DF-45AC-9E8D-C904D0A2C0DC}"/>
              </a:ext>
            </a:extLst>
          </p:cNvPr>
          <p:cNvGrpSpPr/>
          <p:nvPr/>
        </p:nvGrpSpPr>
        <p:grpSpPr>
          <a:xfrm>
            <a:off x="1133476" y="6330430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155" name="Google Shape;3482;p75">
              <a:extLst>
                <a:ext uri="{FF2B5EF4-FFF2-40B4-BE49-F238E27FC236}">
                  <a16:creationId xmlns:a16="http://schemas.microsoft.com/office/drawing/2014/main" id="{2D63AFE2-F6C7-4BA2-A163-8B7C2747F4F6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83;p75">
              <a:extLst>
                <a:ext uri="{FF2B5EF4-FFF2-40B4-BE49-F238E27FC236}">
                  <a16:creationId xmlns:a16="http://schemas.microsoft.com/office/drawing/2014/main" id="{D46C75FF-C1D2-4710-885F-BDD304E352B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8859;p88">
            <a:extLst>
              <a:ext uri="{FF2B5EF4-FFF2-40B4-BE49-F238E27FC236}">
                <a16:creationId xmlns:a16="http://schemas.microsoft.com/office/drawing/2014/main" id="{336E80B2-9AE3-4A0B-A9D3-5D0A02A6F5EE}"/>
              </a:ext>
            </a:extLst>
          </p:cNvPr>
          <p:cNvGrpSpPr/>
          <p:nvPr/>
        </p:nvGrpSpPr>
        <p:grpSpPr>
          <a:xfrm>
            <a:off x="1188777" y="6402818"/>
            <a:ext cx="244700" cy="244700"/>
            <a:chOff x="2085525" y="4992125"/>
            <a:chExt cx="481825" cy="481825"/>
          </a:xfrm>
          <a:noFill/>
        </p:grpSpPr>
        <p:sp>
          <p:nvSpPr>
            <p:cNvPr id="158" name="Google Shape;8860;p88">
              <a:extLst>
                <a:ext uri="{FF2B5EF4-FFF2-40B4-BE49-F238E27FC236}">
                  <a16:creationId xmlns:a16="http://schemas.microsoft.com/office/drawing/2014/main" id="{51C2FD37-0808-4726-9316-5ADAA18C667B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9" name="Google Shape;8861;p88">
              <a:extLst>
                <a:ext uri="{FF2B5EF4-FFF2-40B4-BE49-F238E27FC236}">
                  <a16:creationId xmlns:a16="http://schemas.microsoft.com/office/drawing/2014/main" id="{795BB123-3CC3-4AFB-84AF-AE5A750080F9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0" name="Subtítulo 8">
            <a:extLst>
              <a:ext uri="{FF2B5EF4-FFF2-40B4-BE49-F238E27FC236}">
                <a16:creationId xmlns:a16="http://schemas.microsoft.com/office/drawing/2014/main" id="{74E17B33-06A0-4426-AD8C-B41F6927A7EA}"/>
              </a:ext>
            </a:extLst>
          </p:cNvPr>
          <p:cNvSpPr txBox="1">
            <a:spLocks/>
          </p:cNvSpPr>
          <p:nvPr/>
        </p:nvSpPr>
        <p:spPr>
          <a:xfrm>
            <a:off x="1859384" y="6940291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 complicado añadir la función Clonar(); cuando las clases ya están definidas.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1" name="Subtítulo 8">
            <a:extLst>
              <a:ext uri="{FF2B5EF4-FFF2-40B4-BE49-F238E27FC236}">
                <a16:creationId xmlns:a16="http://schemas.microsoft.com/office/drawing/2014/main" id="{B5282B01-5579-401E-AA62-DC594714F2E8}"/>
              </a:ext>
            </a:extLst>
          </p:cNvPr>
          <p:cNvSpPr txBox="1">
            <a:spLocks/>
          </p:cNvSpPr>
          <p:nvPr/>
        </p:nvSpPr>
        <p:spPr>
          <a:xfrm>
            <a:off x="1862182" y="7684536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 complicado clonar un objeto cuando en su interior posee otro objeto que no pueda clonarse.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2" name="Subtítulo 8">
            <a:extLst>
              <a:ext uri="{FF2B5EF4-FFF2-40B4-BE49-F238E27FC236}">
                <a16:creationId xmlns:a16="http://schemas.microsoft.com/office/drawing/2014/main" id="{57FC09E4-055D-453B-B0B5-D0A7EC9EDB65}"/>
              </a:ext>
            </a:extLst>
          </p:cNvPr>
          <p:cNvSpPr txBox="1">
            <a:spLocks/>
          </p:cNvSpPr>
          <p:nvPr/>
        </p:nvSpPr>
        <p:spPr>
          <a:xfrm>
            <a:off x="1862182" y="8471148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 complicado clonar objetos con referencias circulares.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63" name="Google Shape;3481;p75">
            <a:extLst>
              <a:ext uri="{FF2B5EF4-FFF2-40B4-BE49-F238E27FC236}">
                <a16:creationId xmlns:a16="http://schemas.microsoft.com/office/drawing/2014/main" id="{A20BDD58-D129-4496-AA6E-910EA855938E}"/>
              </a:ext>
            </a:extLst>
          </p:cNvPr>
          <p:cNvGrpSpPr/>
          <p:nvPr/>
        </p:nvGrpSpPr>
        <p:grpSpPr>
          <a:xfrm>
            <a:off x="1132899" y="6998191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164" name="Google Shape;3482;p75">
              <a:extLst>
                <a:ext uri="{FF2B5EF4-FFF2-40B4-BE49-F238E27FC236}">
                  <a16:creationId xmlns:a16="http://schemas.microsoft.com/office/drawing/2014/main" id="{53BE4688-812B-44C8-A63C-7A698E996E80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83;p75">
              <a:extLst>
                <a:ext uri="{FF2B5EF4-FFF2-40B4-BE49-F238E27FC236}">
                  <a16:creationId xmlns:a16="http://schemas.microsoft.com/office/drawing/2014/main" id="{CE73C6DB-5617-4EFE-B67D-069DB6B47F78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3481;p75">
            <a:extLst>
              <a:ext uri="{FF2B5EF4-FFF2-40B4-BE49-F238E27FC236}">
                <a16:creationId xmlns:a16="http://schemas.microsoft.com/office/drawing/2014/main" id="{0E39F172-277B-44A8-9810-FCA08FB687D9}"/>
              </a:ext>
            </a:extLst>
          </p:cNvPr>
          <p:cNvGrpSpPr/>
          <p:nvPr/>
        </p:nvGrpSpPr>
        <p:grpSpPr>
          <a:xfrm>
            <a:off x="1132899" y="7805236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167" name="Google Shape;3482;p75">
              <a:extLst>
                <a:ext uri="{FF2B5EF4-FFF2-40B4-BE49-F238E27FC236}">
                  <a16:creationId xmlns:a16="http://schemas.microsoft.com/office/drawing/2014/main" id="{B39C7AAE-5693-4BDA-A9A6-73335C1BCE9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83;p75">
              <a:extLst>
                <a:ext uri="{FF2B5EF4-FFF2-40B4-BE49-F238E27FC236}">
                  <a16:creationId xmlns:a16="http://schemas.microsoft.com/office/drawing/2014/main" id="{BEA2FE72-153E-4D28-8D47-857CB9A57004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3481;p75">
            <a:extLst>
              <a:ext uri="{FF2B5EF4-FFF2-40B4-BE49-F238E27FC236}">
                <a16:creationId xmlns:a16="http://schemas.microsoft.com/office/drawing/2014/main" id="{4342FEEA-1313-4AC4-81E2-A2EDB661BBA9}"/>
              </a:ext>
            </a:extLst>
          </p:cNvPr>
          <p:cNvGrpSpPr/>
          <p:nvPr/>
        </p:nvGrpSpPr>
        <p:grpSpPr>
          <a:xfrm>
            <a:off x="1132899" y="8582793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170" name="Google Shape;3482;p75">
              <a:extLst>
                <a:ext uri="{FF2B5EF4-FFF2-40B4-BE49-F238E27FC236}">
                  <a16:creationId xmlns:a16="http://schemas.microsoft.com/office/drawing/2014/main" id="{693430CE-AA33-44AD-BBAC-5D3C2C21D0C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83;p75">
              <a:extLst>
                <a:ext uri="{FF2B5EF4-FFF2-40B4-BE49-F238E27FC236}">
                  <a16:creationId xmlns:a16="http://schemas.microsoft.com/office/drawing/2014/main" id="{1CA54C42-D2B6-4EE8-A9EA-C7B8B66FA7EB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8859;p88">
            <a:extLst>
              <a:ext uri="{FF2B5EF4-FFF2-40B4-BE49-F238E27FC236}">
                <a16:creationId xmlns:a16="http://schemas.microsoft.com/office/drawing/2014/main" id="{8BC8B580-E69E-4F70-A6B1-40B2AD7E2848}"/>
              </a:ext>
            </a:extLst>
          </p:cNvPr>
          <p:cNvGrpSpPr/>
          <p:nvPr/>
        </p:nvGrpSpPr>
        <p:grpSpPr>
          <a:xfrm>
            <a:off x="1184862" y="7064462"/>
            <a:ext cx="244700" cy="244700"/>
            <a:chOff x="2085525" y="4992125"/>
            <a:chExt cx="481825" cy="481825"/>
          </a:xfrm>
          <a:noFill/>
        </p:grpSpPr>
        <p:sp>
          <p:nvSpPr>
            <p:cNvPr id="173" name="Google Shape;8860;p88">
              <a:extLst>
                <a:ext uri="{FF2B5EF4-FFF2-40B4-BE49-F238E27FC236}">
                  <a16:creationId xmlns:a16="http://schemas.microsoft.com/office/drawing/2014/main" id="{53EE9851-D8FD-4C1D-AB65-DF3B2BA8D035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8861;p88">
              <a:extLst>
                <a:ext uri="{FF2B5EF4-FFF2-40B4-BE49-F238E27FC236}">
                  <a16:creationId xmlns:a16="http://schemas.microsoft.com/office/drawing/2014/main" id="{4A9068F7-7FF2-4F1E-B2AD-900B6288337D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5" name="Google Shape;8859;p88">
            <a:extLst>
              <a:ext uri="{FF2B5EF4-FFF2-40B4-BE49-F238E27FC236}">
                <a16:creationId xmlns:a16="http://schemas.microsoft.com/office/drawing/2014/main" id="{AF5FDFA5-3EED-46A4-912C-8201143E43C6}"/>
              </a:ext>
            </a:extLst>
          </p:cNvPr>
          <p:cNvGrpSpPr/>
          <p:nvPr/>
        </p:nvGrpSpPr>
        <p:grpSpPr>
          <a:xfrm>
            <a:off x="1190851" y="7860524"/>
            <a:ext cx="244700" cy="244700"/>
            <a:chOff x="2085525" y="4992125"/>
            <a:chExt cx="481825" cy="481825"/>
          </a:xfrm>
          <a:noFill/>
        </p:grpSpPr>
        <p:sp>
          <p:nvSpPr>
            <p:cNvPr id="176" name="Google Shape;8860;p88">
              <a:extLst>
                <a:ext uri="{FF2B5EF4-FFF2-40B4-BE49-F238E27FC236}">
                  <a16:creationId xmlns:a16="http://schemas.microsoft.com/office/drawing/2014/main" id="{DD9FA3FA-82A9-4898-AFCE-EA49E9873FAF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" name="Google Shape;8861;p88">
              <a:extLst>
                <a:ext uri="{FF2B5EF4-FFF2-40B4-BE49-F238E27FC236}">
                  <a16:creationId xmlns:a16="http://schemas.microsoft.com/office/drawing/2014/main" id="{6CE16249-7C14-407E-B807-53702EC5E061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8" name="Google Shape;8859;p88">
            <a:extLst>
              <a:ext uri="{FF2B5EF4-FFF2-40B4-BE49-F238E27FC236}">
                <a16:creationId xmlns:a16="http://schemas.microsoft.com/office/drawing/2014/main" id="{1F9A5E35-5EE1-4DF0-B982-D7E5383C7E15}"/>
              </a:ext>
            </a:extLst>
          </p:cNvPr>
          <p:cNvGrpSpPr/>
          <p:nvPr/>
        </p:nvGrpSpPr>
        <p:grpSpPr>
          <a:xfrm>
            <a:off x="1186841" y="8631879"/>
            <a:ext cx="244700" cy="244700"/>
            <a:chOff x="2085525" y="4992125"/>
            <a:chExt cx="481825" cy="481825"/>
          </a:xfrm>
          <a:noFill/>
        </p:grpSpPr>
        <p:sp>
          <p:nvSpPr>
            <p:cNvPr id="179" name="Google Shape;8860;p88">
              <a:extLst>
                <a:ext uri="{FF2B5EF4-FFF2-40B4-BE49-F238E27FC236}">
                  <a16:creationId xmlns:a16="http://schemas.microsoft.com/office/drawing/2014/main" id="{2BC3006D-E6A8-4CD8-B2C7-C44FCFBFA1CC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8861;p88">
              <a:extLst>
                <a:ext uri="{FF2B5EF4-FFF2-40B4-BE49-F238E27FC236}">
                  <a16:creationId xmlns:a16="http://schemas.microsoft.com/office/drawing/2014/main" id="{59E7FD52-363C-43AB-9194-5367FA5A3694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1" name="Subtítulo 8">
            <a:extLst>
              <a:ext uri="{FF2B5EF4-FFF2-40B4-BE49-F238E27FC236}">
                <a16:creationId xmlns:a16="http://schemas.microsoft.com/office/drawing/2014/main" id="{F53F540C-78C2-4A12-B0A6-DB76668C26BF}"/>
              </a:ext>
            </a:extLst>
          </p:cNvPr>
          <p:cNvSpPr txBox="1">
            <a:spLocks/>
          </p:cNvSpPr>
          <p:nvPr/>
        </p:nvSpPr>
        <p:spPr>
          <a:xfrm>
            <a:off x="1858934" y="9178030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Puede generar un consumo excesivo de memoria si no se controla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82" name="Google Shape;3481;p75">
            <a:extLst>
              <a:ext uri="{FF2B5EF4-FFF2-40B4-BE49-F238E27FC236}">
                <a16:creationId xmlns:a16="http://schemas.microsoft.com/office/drawing/2014/main" id="{EA91F2EF-6EAD-47D5-8092-98DB1BE88B82}"/>
              </a:ext>
            </a:extLst>
          </p:cNvPr>
          <p:cNvGrpSpPr/>
          <p:nvPr/>
        </p:nvGrpSpPr>
        <p:grpSpPr>
          <a:xfrm>
            <a:off x="1129651" y="9250763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183" name="Google Shape;3482;p75">
              <a:extLst>
                <a:ext uri="{FF2B5EF4-FFF2-40B4-BE49-F238E27FC236}">
                  <a16:creationId xmlns:a16="http://schemas.microsoft.com/office/drawing/2014/main" id="{16F7BE4C-55D4-435F-A257-259F92C3012D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83;p75">
              <a:extLst>
                <a:ext uri="{FF2B5EF4-FFF2-40B4-BE49-F238E27FC236}">
                  <a16:creationId xmlns:a16="http://schemas.microsoft.com/office/drawing/2014/main" id="{3BA259BC-6D71-4E2E-BD06-FEA99407138D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859;p88">
            <a:extLst>
              <a:ext uri="{FF2B5EF4-FFF2-40B4-BE49-F238E27FC236}">
                <a16:creationId xmlns:a16="http://schemas.microsoft.com/office/drawing/2014/main" id="{00E21B13-86E8-47CC-B96A-E14B980911AD}"/>
              </a:ext>
            </a:extLst>
          </p:cNvPr>
          <p:cNvGrpSpPr/>
          <p:nvPr/>
        </p:nvGrpSpPr>
        <p:grpSpPr>
          <a:xfrm>
            <a:off x="1183593" y="9299849"/>
            <a:ext cx="244700" cy="244700"/>
            <a:chOff x="2085525" y="4992125"/>
            <a:chExt cx="481825" cy="481825"/>
          </a:xfrm>
          <a:noFill/>
        </p:grpSpPr>
        <p:sp>
          <p:nvSpPr>
            <p:cNvPr id="186" name="Google Shape;8860;p88">
              <a:extLst>
                <a:ext uri="{FF2B5EF4-FFF2-40B4-BE49-F238E27FC236}">
                  <a16:creationId xmlns:a16="http://schemas.microsoft.com/office/drawing/2014/main" id="{8AD1E886-BBAA-4D5B-84A3-E39E2CBC29B0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8861;p88">
              <a:extLst>
                <a:ext uri="{FF2B5EF4-FFF2-40B4-BE49-F238E27FC236}">
                  <a16:creationId xmlns:a16="http://schemas.microsoft.com/office/drawing/2014/main" id="{6A333ED1-F821-4660-9081-88E0316263DE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23" name="Imagen 122">
            <a:extLst>
              <a:ext uri="{FF2B5EF4-FFF2-40B4-BE49-F238E27FC236}">
                <a16:creationId xmlns:a16="http://schemas.microsoft.com/office/drawing/2014/main" id="{D8F5BFC4-A228-4711-BB90-27C3B853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67" y="-3996834"/>
            <a:ext cx="1186039" cy="11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4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D18EC39D-2AC1-4333-BFE2-C435891BD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256" y="1253971"/>
            <a:ext cx="5958889" cy="662851"/>
          </a:xfrm>
        </p:spPr>
        <p:txBody>
          <a:bodyPr/>
          <a:lstStyle/>
          <a:p>
            <a:r>
              <a:rPr lang="es-MX" sz="2000" dirty="0"/>
              <a:t>Todas las subclases prototipo deben implementar la función Clonar();</a:t>
            </a:r>
            <a:endParaRPr lang="es-AR" sz="2000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6A58251-7937-4992-81BF-96EF5036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5" y="356798"/>
            <a:ext cx="7010209" cy="623291"/>
          </a:xfrm>
        </p:spPr>
        <p:txBody>
          <a:bodyPr/>
          <a:lstStyle/>
          <a:p>
            <a:r>
              <a:rPr lang="es-MX" sz="3300" dirty="0"/>
              <a:t>Problemas del patrón PROTOTYPE</a:t>
            </a:r>
            <a:endParaRPr lang="es-AR" sz="3300" dirty="0"/>
          </a:p>
        </p:txBody>
      </p:sp>
      <p:grpSp>
        <p:nvGrpSpPr>
          <p:cNvPr id="44" name="Google Shape;3481;p75">
            <a:extLst>
              <a:ext uri="{FF2B5EF4-FFF2-40B4-BE49-F238E27FC236}">
                <a16:creationId xmlns:a16="http://schemas.microsoft.com/office/drawing/2014/main" id="{919201B3-4785-4002-B059-DD86E3BDF883}"/>
              </a:ext>
            </a:extLst>
          </p:cNvPr>
          <p:cNvGrpSpPr/>
          <p:nvPr/>
        </p:nvGrpSpPr>
        <p:grpSpPr>
          <a:xfrm>
            <a:off x="1133476" y="1388768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45" name="Google Shape;3482;p75">
              <a:extLst>
                <a:ext uri="{FF2B5EF4-FFF2-40B4-BE49-F238E27FC236}">
                  <a16:creationId xmlns:a16="http://schemas.microsoft.com/office/drawing/2014/main" id="{7E222FF1-2302-4174-9FD6-0BA93E8E6FE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83;p75">
              <a:extLst>
                <a:ext uri="{FF2B5EF4-FFF2-40B4-BE49-F238E27FC236}">
                  <a16:creationId xmlns:a16="http://schemas.microsoft.com/office/drawing/2014/main" id="{D27504C2-6AFE-4D65-88BA-010644FD75A0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8859;p88">
            <a:extLst>
              <a:ext uri="{FF2B5EF4-FFF2-40B4-BE49-F238E27FC236}">
                <a16:creationId xmlns:a16="http://schemas.microsoft.com/office/drawing/2014/main" id="{72B2F266-62DB-4170-B54B-19F8F78E0188}"/>
              </a:ext>
            </a:extLst>
          </p:cNvPr>
          <p:cNvGrpSpPr/>
          <p:nvPr/>
        </p:nvGrpSpPr>
        <p:grpSpPr>
          <a:xfrm>
            <a:off x="1188777" y="1461156"/>
            <a:ext cx="244700" cy="244700"/>
            <a:chOff x="2085525" y="4992125"/>
            <a:chExt cx="481825" cy="481825"/>
          </a:xfrm>
          <a:noFill/>
        </p:grpSpPr>
        <p:sp>
          <p:nvSpPr>
            <p:cNvPr id="55" name="Google Shape;8860;p88">
              <a:extLst>
                <a:ext uri="{FF2B5EF4-FFF2-40B4-BE49-F238E27FC236}">
                  <a16:creationId xmlns:a16="http://schemas.microsoft.com/office/drawing/2014/main" id="{E66F0C5B-1430-499B-B7E3-954D3364F6B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8861;p88">
              <a:extLst>
                <a:ext uri="{FF2B5EF4-FFF2-40B4-BE49-F238E27FC236}">
                  <a16:creationId xmlns:a16="http://schemas.microsoft.com/office/drawing/2014/main" id="{01127B81-9FA1-426C-9878-EA480C032735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7" name="Subtítulo 8">
            <a:extLst>
              <a:ext uri="{FF2B5EF4-FFF2-40B4-BE49-F238E27FC236}">
                <a16:creationId xmlns:a16="http://schemas.microsoft.com/office/drawing/2014/main" id="{934B2DB7-1C38-4EE9-B21D-29676BD8F479}"/>
              </a:ext>
            </a:extLst>
          </p:cNvPr>
          <p:cNvSpPr txBox="1">
            <a:spLocks/>
          </p:cNvSpPr>
          <p:nvPr/>
        </p:nvSpPr>
        <p:spPr>
          <a:xfrm>
            <a:off x="1859384" y="1998629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 complicado añadir la función Clonar(); cuando las clases ya están definidas.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8" name="Subtítulo 8">
            <a:extLst>
              <a:ext uri="{FF2B5EF4-FFF2-40B4-BE49-F238E27FC236}">
                <a16:creationId xmlns:a16="http://schemas.microsoft.com/office/drawing/2014/main" id="{29570CE3-D38A-4DA5-A660-8BD90DA5E894}"/>
              </a:ext>
            </a:extLst>
          </p:cNvPr>
          <p:cNvSpPr txBox="1">
            <a:spLocks/>
          </p:cNvSpPr>
          <p:nvPr/>
        </p:nvSpPr>
        <p:spPr>
          <a:xfrm>
            <a:off x="1862182" y="2742874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 complicado clonar un objeto cuando en su interior posee otro objeto que no pueda clonarse.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9" name="Subtítulo 8">
            <a:extLst>
              <a:ext uri="{FF2B5EF4-FFF2-40B4-BE49-F238E27FC236}">
                <a16:creationId xmlns:a16="http://schemas.microsoft.com/office/drawing/2014/main" id="{0EAD9710-9A2D-404F-9A33-FB7DC5192744}"/>
              </a:ext>
            </a:extLst>
          </p:cNvPr>
          <p:cNvSpPr txBox="1">
            <a:spLocks/>
          </p:cNvSpPr>
          <p:nvPr/>
        </p:nvSpPr>
        <p:spPr>
          <a:xfrm>
            <a:off x="1862182" y="3529486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 complicado clonar objetos con referencias circulares.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61" name="Google Shape;3481;p75">
            <a:extLst>
              <a:ext uri="{FF2B5EF4-FFF2-40B4-BE49-F238E27FC236}">
                <a16:creationId xmlns:a16="http://schemas.microsoft.com/office/drawing/2014/main" id="{7F195440-6771-45E1-9248-0C16C95C3826}"/>
              </a:ext>
            </a:extLst>
          </p:cNvPr>
          <p:cNvGrpSpPr/>
          <p:nvPr/>
        </p:nvGrpSpPr>
        <p:grpSpPr>
          <a:xfrm>
            <a:off x="1132899" y="2056529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62" name="Google Shape;3482;p75">
              <a:extLst>
                <a:ext uri="{FF2B5EF4-FFF2-40B4-BE49-F238E27FC236}">
                  <a16:creationId xmlns:a16="http://schemas.microsoft.com/office/drawing/2014/main" id="{AAEE56B8-6EB7-46C0-8E6F-EB83025CE71E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83;p75">
              <a:extLst>
                <a:ext uri="{FF2B5EF4-FFF2-40B4-BE49-F238E27FC236}">
                  <a16:creationId xmlns:a16="http://schemas.microsoft.com/office/drawing/2014/main" id="{BBBA1CD2-400F-4D67-B104-CD8F2467F7E2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3481;p75">
            <a:extLst>
              <a:ext uri="{FF2B5EF4-FFF2-40B4-BE49-F238E27FC236}">
                <a16:creationId xmlns:a16="http://schemas.microsoft.com/office/drawing/2014/main" id="{4A1D644F-0ECE-4A35-9171-4D5C1AB02E0D}"/>
              </a:ext>
            </a:extLst>
          </p:cNvPr>
          <p:cNvGrpSpPr/>
          <p:nvPr/>
        </p:nvGrpSpPr>
        <p:grpSpPr>
          <a:xfrm>
            <a:off x="1132899" y="2863574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68" name="Google Shape;3482;p75">
              <a:extLst>
                <a:ext uri="{FF2B5EF4-FFF2-40B4-BE49-F238E27FC236}">
                  <a16:creationId xmlns:a16="http://schemas.microsoft.com/office/drawing/2014/main" id="{54BA3760-EB55-4451-A55E-4573859E8AD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83;p75">
              <a:extLst>
                <a:ext uri="{FF2B5EF4-FFF2-40B4-BE49-F238E27FC236}">
                  <a16:creationId xmlns:a16="http://schemas.microsoft.com/office/drawing/2014/main" id="{1880561A-5B78-48DC-8448-4EAFDC69F91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3481;p75">
            <a:extLst>
              <a:ext uri="{FF2B5EF4-FFF2-40B4-BE49-F238E27FC236}">
                <a16:creationId xmlns:a16="http://schemas.microsoft.com/office/drawing/2014/main" id="{E7FB878B-681A-4F99-8A03-50876A5E45C1}"/>
              </a:ext>
            </a:extLst>
          </p:cNvPr>
          <p:cNvGrpSpPr/>
          <p:nvPr/>
        </p:nvGrpSpPr>
        <p:grpSpPr>
          <a:xfrm>
            <a:off x="1132899" y="3641131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74" name="Google Shape;3482;p75">
              <a:extLst>
                <a:ext uri="{FF2B5EF4-FFF2-40B4-BE49-F238E27FC236}">
                  <a16:creationId xmlns:a16="http://schemas.microsoft.com/office/drawing/2014/main" id="{87058431-72A5-4A47-8DB5-554DEB3355BF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83;p75">
              <a:extLst>
                <a:ext uri="{FF2B5EF4-FFF2-40B4-BE49-F238E27FC236}">
                  <a16:creationId xmlns:a16="http://schemas.microsoft.com/office/drawing/2014/main" id="{CA634EB3-B430-4B64-B049-7BC537273BC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859;p88">
            <a:extLst>
              <a:ext uri="{FF2B5EF4-FFF2-40B4-BE49-F238E27FC236}">
                <a16:creationId xmlns:a16="http://schemas.microsoft.com/office/drawing/2014/main" id="{5114FCB5-530D-4649-9C7E-CAAFD4899B23}"/>
              </a:ext>
            </a:extLst>
          </p:cNvPr>
          <p:cNvGrpSpPr/>
          <p:nvPr/>
        </p:nvGrpSpPr>
        <p:grpSpPr>
          <a:xfrm>
            <a:off x="1184862" y="2122800"/>
            <a:ext cx="244700" cy="244700"/>
            <a:chOff x="2085525" y="4992125"/>
            <a:chExt cx="481825" cy="481825"/>
          </a:xfrm>
          <a:noFill/>
        </p:grpSpPr>
        <p:sp>
          <p:nvSpPr>
            <p:cNvPr id="86" name="Google Shape;8860;p88">
              <a:extLst>
                <a:ext uri="{FF2B5EF4-FFF2-40B4-BE49-F238E27FC236}">
                  <a16:creationId xmlns:a16="http://schemas.microsoft.com/office/drawing/2014/main" id="{DCB042FE-5BFC-4D38-A581-5410F9D1B3EC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8861;p88">
              <a:extLst>
                <a:ext uri="{FF2B5EF4-FFF2-40B4-BE49-F238E27FC236}">
                  <a16:creationId xmlns:a16="http://schemas.microsoft.com/office/drawing/2014/main" id="{204C19DB-33F8-433B-B1F4-476F4F8B9F81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" name="Google Shape;8859;p88">
            <a:extLst>
              <a:ext uri="{FF2B5EF4-FFF2-40B4-BE49-F238E27FC236}">
                <a16:creationId xmlns:a16="http://schemas.microsoft.com/office/drawing/2014/main" id="{EB5D3029-BFC2-47A7-B242-1314E0A8AA37}"/>
              </a:ext>
            </a:extLst>
          </p:cNvPr>
          <p:cNvGrpSpPr/>
          <p:nvPr/>
        </p:nvGrpSpPr>
        <p:grpSpPr>
          <a:xfrm>
            <a:off x="1190851" y="2918862"/>
            <a:ext cx="244700" cy="244700"/>
            <a:chOff x="2085525" y="4992125"/>
            <a:chExt cx="481825" cy="481825"/>
          </a:xfrm>
          <a:noFill/>
        </p:grpSpPr>
        <p:sp>
          <p:nvSpPr>
            <p:cNvPr id="89" name="Google Shape;8860;p88">
              <a:extLst>
                <a:ext uri="{FF2B5EF4-FFF2-40B4-BE49-F238E27FC236}">
                  <a16:creationId xmlns:a16="http://schemas.microsoft.com/office/drawing/2014/main" id="{2F499D92-2AAB-4CF2-B8B5-F10A29DBBD2F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8861;p88">
              <a:extLst>
                <a:ext uri="{FF2B5EF4-FFF2-40B4-BE49-F238E27FC236}">
                  <a16:creationId xmlns:a16="http://schemas.microsoft.com/office/drawing/2014/main" id="{DA2F5886-2086-47B5-A26C-D549410A31E9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" name="Google Shape;8859;p88">
            <a:extLst>
              <a:ext uri="{FF2B5EF4-FFF2-40B4-BE49-F238E27FC236}">
                <a16:creationId xmlns:a16="http://schemas.microsoft.com/office/drawing/2014/main" id="{1E0D4B3A-4A6F-48E8-A6B8-41E777D4BDEC}"/>
              </a:ext>
            </a:extLst>
          </p:cNvPr>
          <p:cNvGrpSpPr/>
          <p:nvPr/>
        </p:nvGrpSpPr>
        <p:grpSpPr>
          <a:xfrm>
            <a:off x="1186841" y="3690217"/>
            <a:ext cx="244700" cy="244700"/>
            <a:chOff x="2085525" y="4992125"/>
            <a:chExt cx="481825" cy="481825"/>
          </a:xfrm>
          <a:noFill/>
        </p:grpSpPr>
        <p:sp>
          <p:nvSpPr>
            <p:cNvPr id="92" name="Google Shape;8860;p88">
              <a:extLst>
                <a:ext uri="{FF2B5EF4-FFF2-40B4-BE49-F238E27FC236}">
                  <a16:creationId xmlns:a16="http://schemas.microsoft.com/office/drawing/2014/main" id="{786CC9E8-25AC-4DC4-861B-C8AFE927690E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8861;p88">
              <a:extLst>
                <a:ext uri="{FF2B5EF4-FFF2-40B4-BE49-F238E27FC236}">
                  <a16:creationId xmlns:a16="http://schemas.microsoft.com/office/drawing/2014/main" id="{FA1C90F9-A94D-4E32-AD2F-D2FA1FA700FE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" name="Subtítulo 8">
            <a:extLst>
              <a:ext uri="{FF2B5EF4-FFF2-40B4-BE49-F238E27FC236}">
                <a16:creationId xmlns:a16="http://schemas.microsoft.com/office/drawing/2014/main" id="{4A625FFF-0C78-4C32-8995-B66678F3FCB4}"/>
              </a:ext>
            </a:extLst>
          </p:cNvPr>
          <p:cNvSpPr txBox="1">
            <a:spLocks/>
          </p:cNvSpPr>
          <p:nvPr/>
        </p:nvSpPr>
        <p:spPr>
          <a:xfrm>
            <a:off x="1864256" y="-4281083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MX" sz="2000"/>
              <a:t>Añadir y eliminar prototipos en tiempo de ejecución.</a:t>
            </a:r>
            <a:endParaRPr lang="es-AR" sz="2000" dirty="0"/>
          </a:p>
        </p:txBody>
      </p:sp>
      <p:sp>
        <p:nvSpPr>
          <p:cNvPr id="98" name="Título 10">
            <a:extLst>
              <a:ext uri="{FF2B5EF4-FFF2-40B4-BE49-F238E27FC236}">
                <a16:creationId xmlns:a16="http://schemas.microsoft.com/office/drawing/2014/main" id="{A0D847AC-CE8C-430E-B326-AC73677F19B7}"/>
              </a:ext>
            </a:extLst>
          </p:cNvPr>
          <p:cNvSpPr txBox="1">
            <a:spLocks/>
          </p:cNvSpPr>
          <p:nvPr/>
        </p:nvSpPr>
        <p:spPr>
          <a:xfrm>
            <a:off x="1063748" y="-5108550"/>
            <a:ext cx="4432438" cy="62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/>
              <a:t>Beneficios del patrón</a:t>
            </a:r>
            <a:endParaRPr lang="es-AR" sz="3300" dirty="0"/>
          </a:p>
        </p:txBody>
      </p:sp>
      <p:grpSp>
        <p:nvGrpSpPr>
          <p:cNvPr id="99" name="Google Shape;3481;p75">
            <a:extLst>
              <a:ext uri="{FF2B5EF4-FFF2-40B4-BE49-F238E27FC236}">
                <a16:creationId xmlns:a16="http://schemas.microsoft.com/office/drawing/2014/main" id="{31969F6D-27C7-49D6-BAA2-15EB33876267}"/>
              </a:ext>
            </a:extLst>
          </p:cNvPr>
          <p:cNvGrpSpPr/>
          <p:nvPr/>
        </p:nvGrpSpPr>
        <p:grpSpPr>
          <a:xfrm>
            <a:off x="1133476" y="-4253293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00" name="Google Shape;3482;p75">
              <a:extLst>
                <a:ext uri="{FF2B5EF4-FFF2-40B4-BE49-F238E27FC236}">
                  <a16:creationId xmlns:a16="http://schemas.microsoft.com/office/drawing/2014/main" id="{8CF8DFA3-5960-4A95-B61C-0B2704CADC3E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83;p75">
              <a:extLst>
                <a:ext uri="{FF2B5EF4-FFF2-40B4-BE49-F238E27FC236}">
                  <a16:creationId xmlns:a16="http://schemas.microsoft.com/office/drawing/2014/main" id="{126A6FF4-D4E2-4209-903D-D8C691CDD368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8856;p88">
            <a:extLst>
              <a:ext uri="{FF2B5EF4-FFF2-40B4-BE49-F238E27FC236}">
                <a16:creationId xmlns:a16="http://schemas.microsoft.com/office/drawing/2014/main" id="{3369BBB1-0B3D-47EB-A2E4-5963BB7E6D1B}"/>
              </a:ext>
            </a:extLst>
          </p:cNvPr>
          <p:cNvGrpSpPr/>
          <p:nvPr/>
        </p:nvGrpSpPr>
        <p:grpSpPr>
          <a:xfrm>
            <a:off x="1198336" y="-4186733"/>
            <a:ext cx="233245" cy="233245"/>
            <a:chOff x="1492675" y="4992125"/>
            <a:chExt cx="481825" cy="481825"/>
          </a:xfrm>
          <a:noFill/>
        </p:grpSpPr>
        <p:sp>
          <p:nvSpPr>
            <p:cNvPr id="103" name="Google Shape;8857;p88">
              <a:extLst>
                <a:ext uri="{FF2B5EF4-FFF2-40B4-BE49-F238E27FC236}">
                  <a16:creationId xmlns:a16="http://schemas.microsoft.com/office/drawing/2014/main" id="{DB68DF8A-B639-44ED-A6AC-2EBA6F728EB5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8858;p88">
              <a:extLst>
                <a:ext uri="{FF2B5EF4-FFF2-40B4-BE49-F238E27FC236}">
                  <a16:creationId xmlns:a16="http://schemas.microsoft.com/office/drawing/2014/main" id="{CFFD894A-BB07-4A2D-A8C0-C568138D83C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5" name="Subtítulo 8">
            <a:extLst>
              <a:ext uri="{FF2B5EF4-FFF2-40B4-BE49-F238E27FC236}">
                <a16:creationId xmlns:a16="http://schemas.microsoft.com/office/drawing/2014/main" id="{13741A78-1FF4-47FB-B3F2-0D770845707E}"/>
              </a:ext>
            </a:extLst>
          </p:cNvPr>
          <p:cNvSpPr txBox="1">
            <a:spLocks/>
          </p:cNvSpPr>
          <p:nvPr/>
        </p:nvSpPr>
        <p:spPr>
          <a:xfrm>
            <a:off x="1859384" y="-3789350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Especificar nuevos objetos modificando valores (Copia </a:t>
            </a:r>
            <a:r>
              <a:rPr lang="es-A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uperficial o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hallow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opy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6" name="Subtítulo 8">
            <a:extLst>
              <a:ext uri="{FF2B5EF4-FFF2-40B4-BE49-F238E27FC236}">
                <a16:creationId xmlns:a16="http://schemas.microsoft.com/office/drawing/2014/main" id="{BEB47C1A-5197-4194-A344-58EB2D9963D1}"/>
              </a:ext>
            </a:extLst>
          </p:cNvPr>
          <p:cNvSpPr txBox="1">
            <a:spLocks/>
          </p:cNvSpPr>
          <p:nvPr/>
        </p:nvSpPr>
        <p:spPr>
          <a:xfrm>
            <a:off x="1862182" y="-2938097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Especificar nuevos objetos variando la estructura (Copia Profunda o Deep </a:t>
            </a:r>
            <a:r>
              <a:rPr lang="es-A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s-AR" sz="2000" b="0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opy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7" name="Subtítulo 8">
            <a:extLst>
              <a:ext uri="{FF2B5EF4-FFF2-40B4-BE49-F238E27FC236}">
                <a16:creationId xmlns:a16="http://schemas.microsoft.com/office/drawing/2014/main" id="{4B2FDC6D-E018-4225-9E79-716015C79D9E}"/>
              </a:ext>
            </a:extLst>
          </p:cNvPr>
          <p:cNvSpPr txBox="1">
            <a:spLocks/>
          </p:cNvSpPr>
          <p:nvPr/>
        </p:nvSpPr>
        <p:spPr>
          <a:xfrm>
            <a:off x="1862182" y="-2170939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Reduce la herencia.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8" name="Subtítulo 8">
            <a:extLst>
              <a:ext uri="{FF2B5EF4-FFF2-40B4-BE49-F238E27FC236}">
                <a16:creationId xmlns:a16="http://schemas.microsoft.com/office/drawing/2014/main" id="{760F83EB-2B3E-4C33-93BA-52C4E66EA088}"/>
              </a:ext>
            </a:extLst>
          </p:cNvPr>
          <p:cNvSpPr txBox="1">
            <a:spLocks/>
          </p:cNvSpPr>
          <p:nvPr/>
        </p:nvSpPr>
        <p:spPr>
          <a:xfrm>
            <a:off x="1859384" y="-1586915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Configurar dinámicamente una aplicación con clases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09" name="Google Shape;3481;p75">
            <a:extLst>
              <a:ext uri="{FF2B5EF4-FFF2-40B4-BE49-F238E27FC236}">
                <a16:creationId xmlns:a16="http://schemas.microsoft.com/office/drawing/2014/main" id="{E711ADED-278D-403A-8BA1-554BFCC195FC}"/>
              </a:ext>
            </a:extLst>
          </p:cNvPr>
          <p:cNvGrpSpPr/>
          <p:nvPr/>
        </p:nvGrpSpPr>
        <p:grpSpPr>
          <a:xfrm>
            <a:off x="1132899" y="-3604988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10" name="Google Shape;3482;p75">
              <a:extLst>
                <a:ext uri="{FF2B5EF4-FFF2-40B4-BE49-F238E27FC236}">
                  <a16:creationId xmlns:a16="http://schemas.microsoft.com/office/drawing/2014/main" id="{50E547BF-25E7-4C3C-9539-5FA1D694F00E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83;p75">
              <a:extLst>
                <a:ext uri="{FF2B5EF4-FFF2-40B4-BE49-F238E27FC236}">
                  <a16:creationId xmlns:a16="http://schemas.microsoft.com/office/drawing/2014/main" id="{B767BDEF-9436-4231-BC21-82FCBB36BDB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8856;p88">
            <a:extLst>
              <a:ext uri="{FF2B5EF4-FFF2-40B4-BE49-F238E27FC236}">
                <a16:creationId xmlns:a16="http://schemas.microsoft.com/office/drawing/2014/main" id="{3636B61D-4F6E-40BC-9CB4-DA3E11D17846}"/>
              </a:ext>
            </a:extLst>
          </p:cNvPr>
          <p:cNvGrpSpPr/>
          <p:nvPr/>
        </p:nvGrpSpPr>
        <p:grpSpPr>
          <a:xfrm>
            <a:off x="1197759" y="-3538428"/>
            <a:ext cx="233245" cy="233245"/>
            <a:chOff x="1492675" y="4992125"/>
            <a:chExt cx="481825" cy="481825"/>
          </a:xfrm>
          <a:noFill/>
        </p:grpSpPr>
        <p:sp>
          <p:nvSpPr>
            <p:cNvPr id="113" name="Google Shape;8857;p88">
              <a:extLst>
                <a:ext uri="{FF2B5EF4-FFF2-40B4-BE49-F238E27FC236}">
                  <a16:creationId xmlns:a16="http://schemas.microsoft.com/office/drawing/2014/main" id="{96BD4DA0-3EED-4FB5-A089-1A8879978E2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" name="Google Shape;8858;p88">
              <a:extLst>
                <a:ext uri="{FF2B5EF4-FFF2-40B4-BE49-F238E27FC236}">
                  <a16:creationId xmlns:a16="http://schemas.microsoft.com/office/drawing/2014/main" id="{111D0F3B-6DC8-463C-8125-32F71EE91B16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" name="Google Shape;3481;p75">
            <a:extLst>
              <a:ext uri="{FF2B5EF4-FFF2-40B4-BE49-F238E27FC236}">
                <a16:creationId xmlns:a16="http://schemas.microsoft.com/office/drawing/2014/main" id="{6CB00B38-ECC9-4F69-AD53-D45B69707ADC}"/>
              </a:ext>
            </a:extLst>
          </p:cNvPr>
          <p:cNvGrpSpPr/>
          <p:nvPr/>
        </p:nvGrpSpPr>
        <p:grpSpPr>
          <a:xfrm>
            <a:off x="1132899" y="-2885492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16" name="Google Shape;3482;p75">
              <a:extLst>
                <a:ext uri="{FF2B5EF4-FFF2-40B4-BE49-F238E27FC236}">
                  <a16:creationId xmlns:a16="http://schemas.microsoft.com/office/drawing/2014/main" id="{C67ED953-3707-46BE-9B51-54B19AE54784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83;p75">
              <a:extLst>
                <a:ext uri="{FF2B5EF4-FFF2-40B4-BE49-F238E27FC236}">
                  <a16:creationId xmlns:a16="http://schemas.microsoft.com/office/drawing/2014/main" id="{6022D995-65BB-4B4C-A13A-575F0840364A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856;p88">
            <a:extLst>
              <a:ext uri="{FF2B5EF4-FFF2-40B4-BE49-F238E27FC236}">
                <a16:creationId xmlns:a16="http://schemas.microsoft.com/office/drawing/2014/main" id="{9C3C8D12-7A1C-4BBA-BAF9-D06D2294C83F}"/>
              </a:ext>
            </a:extLst>
          </p:cNvPr>
          <p:cNvGrpSpPr/>
          <p:nvPr/>
        </p:nvGrpSpPr>
        <p:grpSpPr>
          <a:xfrm>
            <a:off x="1197759" y="-2818932"/>
            <a:ext cx="233245" cy="233245"/>
            <a:chOff x="1492675" y="4992125"/>
            <a:chExt cx="481825" cy="481825"/>
          </a:xfrm>
          <a:noFill/>
        </p:grpSpPr>
        <p:sp>
          <p:nvSpPr>
            <p:cNvPr id="119" name="Google Shape;8857;p88">
              <a:extLst>
                <a:ext uri="{FF2B5EF4-FFF2-40B4-BE49-F238E27FC236}">
                  <a16:creationId xmlns:a16="http://schemas.microsoft.com/office/drawing/2014/main" id="{5C9624EC-3D2F-4FDB-A105-496CAC46B11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8858;p88">
              <a:extLst>
                <a:ext uri="{FF2B5EF4-FFF2-40B4-BE49-F238E27FC236}">
                  <a16:creationId xmlns:a16="http://schemas.microsoft.com/office/drawing/2014/main" id="{83C4E019-5112-4673-AEBC-C204FF7AFBE8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1" name="Google Shape;3481;p75">
            <a:extLst>
              <a:ext uri="{FF2B5EF4-FFF2-40B4-BE49-F238E27FC236}">
                <a16:creationId xmlns:a16="http://schemas.microsoft.com/office/drawing/2014/main" id="{ABAFEC6C-6705-4497-8746-34CF82017D63}"/>
              </a:ext>
            </a:extLst>
          </p:cNvPr>
          <p:cNvGrpSpPr/>
          <p:nvPr/>
        </p:nvGrpSpPr>
        <p:grpSpPr>
          <a:xfrm>
            <a:off x="1132899" y="-2214942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22" name="Google Shape;3482;p75">
              <a:extLst>
                <a:ext uri="{FF2B5EF4-FFF2-40B4-BE49-F238E27FC236}">
                  <a16:creationId xmlns:a16="http://schemas.microsoft.com/office/drawing/2014/main" id="{ED212F9F-6258-44E1-BCA4-3D10C2046832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83;p75">
              <a:extLst>
                <a:ext uri="{FF2B5EF4-FFF2-40B4-BE49-F238E27FC236}">
                  <a16:creationId xmlns:a16="http://schemas.microsoft.com/office/drawing/2014/main" id="{C077E313-1745-4A43-B345-9FDB167AC6B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8856;p88">
            <a:extLst>
              <a:ext uri="{FF2B5EF4-FFF2-40B4-BE49-F238E27FC236}">
                <a16:creationId xmlns:a16="http://schemas.microsoft.com/office/drawing/2014/main" id="{CA98E5A6-E659-4948-B44C-AA0655762268}"/>
              </a:ext>
            </a:extLst>
          </p:cNvPr>
          <p:cNvGrpSpPr/>
          <p:nvPr/>
        </p:nvGrpSpPr>
        <p:grpSpPr>
          <a:xfrm>
            <a:off x="1197759" y="-2148382"/>
            <a:ext cx="233245" cy="233245"/>
            <a:chOff x="1492675" y="4992125"/>
            <a:chExt cx="481825" cy="481825"/>
          </a:xfrm>
          <a:noFill/>
        </p:grpSpPr>
        <p:sp>
          <p:nvSpPr>
            <p:cNvPr id="125" name="Google Shape;8857;p88">
              <a:extLst>
                <a:ext uri="{FF2B5EF4-FFF2-40B4-BE49-F238E27FC236}">
                  <a16:creationId xmlns:a16="http://schemas.microsoft.com/office/drawing/2014/main" id="{C1FBD44B-C8C9-4F9D-B245-13D8CD7CBAD1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" name="Google Shape;8858;p88">
              <a:extLst>
                <a:ext uri="{FF2B5EF4-FFF2-40B4-BE49-F238E27FC236}">
                  <a16:creationId xmlns:a16="http://schemas.microsoft.com/office/drawing/2014/main" id="{9CA4246F-46DB-4C0E-91E9-6CE4F83C7BF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7" name="Google Shape;3481;p75">
            <a:extLst>
              <a:ext uri="{FF2B5EF4-FFF2-40B4-BE49-F238E27FC236}">
                <a16:creationId xmlns:a16="http://schemas.microsoft.com/office/drawing/2014/main" id="{46C3026F-2171-46DF-846A-7818FF6332CB}"/>
              </a:ext>
            </a:extLst>
          </p:cNvPr>
          <p:cNvGrpSpPr/>
          <p:nvPr/>
        </p:nvGrpSpPr>
        <p:grpSpPr>
          <a:xfrm>
            <a:off x="1132899" y="-1585447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28" name="Google Shape;3482;p75">
              <a:extLst>
                <a:ext uri="{FF2B5EF4-FFF2-40B4-BE49-F238E27FC236}">
                  <a16:creationId xmlns:a16="http://schemas.microsoft.com/office/drawing/2014/main" id="{68B730A3-CE82-4A5F-8077-DD104DDE8FC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83;p75">
              <a:extLst>
                <a:ext uri="{FF2B5EF4-FFF2-40B4-BE49-F238E27FC236}">
                  <a16:creationId xmlns:a16="http://schemas.microsoft.com/office/drawing/2014/main" id="{F3C103C5-D1C8-44EB-BCC5-84C84DE90725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856;p88">
            <a:extLst>
              <a:ext uri="{FF2B5EF4-FFF2-40B4-BE49-F238E27FC236}">
                <a16:creationId xmlns:a16="http://schemas.microsoft.com/office/drawing/2014/main" id="{1C2B3CDA-C6D1-49E0-998D-1DF2959088DB}"/>
              </a:ext>
            </a:extLst>
          </p:cNvPr>
          <p:cNvGrpSpPr/>
          <p:nvPr/>
        </p:nvGrpSpPr>
        <p:grpSpPr>
          <a:xfrm>
            <a:off x="1197759" y="-1518887"/>
            <a:ext cx="233245" cy="233245"/>
            <a:chOff x="1492675" y="4992125"/>
            <a:chExt cx="481825" cy="481825"/>
          </a:xfrm>
          <a:noFill/>
        </p:grpSpPr>
        <p:sp>
          <p:nvSpPr>
            <p:cNvPr id="131" name="Google Shape;8857;p88">
              <a:extLst>
                <a:ext uri="{FF2B5EF4-FFF2-40B4-BE49-F238E27FC236}">
                  <a16:creationId xmlns:a16="http://schemas.microsoft.com/office/drawing/2014/main" id="{8DBDE262-5196-455D-BADC-D5D7BDE0095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8858;p88">
              <a:extLst>
                <a:ext uri="{FF2B5EF4-FFF2-40B4-BE49-F238E27FC236}">
                  <a16:creationId xmlns:a16="http://schemas.microsoft.com/office/drawing/2014/main" id="{9981AE15-799C-452D-9C79-4DD7B064ACB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3" name="Título 10">
            <a:extLst>
              <a:ext uri="{FF2B5EF4-FFF2-40B4-BE49-F238E27FC236}">
                <a16:creationId xmlns:a16="http://schemas.microsoft.com/office/drawing/2014/main" id="{AFC64D1E-0311-4F55-AD44-F219434830CC}"/>
              </a:ext>
            </a:extLst>
          </p:cNvPr>
          <p:cNvSpPr txBox="1">
            <a:spLocks/>
          </p:cNvSpPr>
          <p:nvPr/>
        </p:nvSpPr>
        <p:spPr>
          <a:xfrm>
            <a:off x="5384866" y="-5102966"/>
            <a:ext cx="2625657" cy="62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s-MX" sz="3300" dirty="0"/>
              <a:t>PROTOTYPE</a:t>
            </a:r>
            <a:endParaRPr lang="es-AR" sz="3300" dirty="0"/>
          </a:p>
        </p:txBody>
      </p:sp>
      <p:sp>
        <p:nvSpPr>
          <p:cNvPr id="134" name="Subtítulo 8">
            <a:extLst>
              <a:ext uri="{FF2B5EF4-FFF2-40B4-BE49-F238E27FC236}">
                <a16:creationId xmlns:a16="http://schemas.microsoft.com/office/drawing/2014/main" id="{4F3BC53E-D57F-4C78-A594-37CFDFCB8D82}"/>
              </a:ext>
            </a:extLst>
          </p:cNvPr>
          <p:cNvSpPr txBox="1">
            <a:spLocks/>
          </p:cNvSpPr>
          <p:nvPr/>
        </p:nvSpPr>
        <p:spPr>
          <a:xfrm>
            <a:off x="1859384" y="-989025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Oculta a los usuarios las subclases prototipo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5" name="Google Shape;3481;p75">
            <a:extLst>
              <a:ext uri="{FF2B5EF4-FFF2-40B4-BE49-F238E27FC236}">
                <a16:creationId xmlns:a16="http://schemas.microsoft.com/office/drawing/2014/main" id="{EC441608-8B91-4607-B0F8-8C419C5E2A0B}"/>
              </a:ext>
            </a:extLst>
          </p:cNvPr>
          <p:cNvGrpSpPr/>
          <p:nvPr/>
        </p:nvGrpSpPr>
        <p:grpSpPr>
          <a:xfrm>
            <a:off x="1132899" y="-987557"/>
            <a:ext cx="348626" cy="348626"/>
            <a:chOff x="851175" y="1582401"/>
            <a:chExt cx="964872" cy="964872"/>
          </a:xfrm>
          <a:solidFill>
            <a:srgbClr val="00FF00"/>
          </a:solidFill>
        </p:grpSpPr>
        <p:sp>
          <p:nvSpPr>
            <p:cNvPr id="136" name="Google Shape;3482;p75">
              <a:extLst>
                <a:ext uri="{FF2B5EF4-FFF2-40B4-BE49-F238E27FC236}">
                  <a16:creationId xmlns:a16="http://schemas.microsoft.com/office/drawing/2014/main" id="{72404F04-A1ED-4CC5-A189-91A7D315B19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83;p75">
              <a:extLst>
                <a:ext uri="{FF2B5EF4-FFF2-40B4-BE49-F238E27FC236}">
                  <a16:creationId xmlns:a16="http://schemas.microsoft.com/office/drawing/2014/main" id="{9E0F45E4-8A57-4E13-9738-E03F739120F4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8856;p88">
            <a:extLst>
              <a:ext uri="{FF2B5EF4-FFF2-40B4-BE49-F238E27FC236}">
                <a16:creationId xmlns:a16="http://schemas.microsoft.com/office/drawing/2014/main" id="{BF814478-A52C-4BD9-95C0-253E1D1D88C5}"/>
              </a:ext>
            </a:extLst>
          </p:cNvPr>
          <p:cNvGrpSpPr/>
          <p:nvPr/>
        </p:nvGrpSpPr>
        <p:grpSpPr>
          <a:xfrm>
            <a:off x="1197759" y="-920997"/>
            <a:ext cx="233245" cy="233245"/>
            <a:chOff x="1492675" y="4992125"/>
            <a:chExt cx="481825" cy="481825"/>
          </a:xfrm>
          <a:noFill/>
        </p:grpSpPr>
        <p:sp>
          <p:nvSpPr>
            <p:cNvPr id="139" name="Google Shape;8857;p88">
              <a:extLst>
                <a:ext uri="{FF2B5EF4-FFF2-40B4-BE49-F238E27FC236}">
                  <a16:creationId xmlns:a16="http://schemas.microsoft.com/office/drawing/2014/main" id="{F75DA050-C110-4BEA-B1E1-AABE239DD3C8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" name="Google Shape;8858;p88">
              <a:extLst>
                <a:ext uri="{FF2B5EF4-FFF2-40B4-BE49-F238E27FC236}">
                  <a16:creationId xmlns:a16="http://schemas.microsoft.com/office/drawing/2014/main" id="{A8CD66A4-DDD2-4689-8E81-C134F29C59F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1" name="Subtítulo 8">
            <a:extLst>
              <a:ext uri="{FF2B5EF4-FFF2-40B4-BE49-F238E27FC236}">
                <a16:creationId xmlns:a16="http://schemas.microsoft.com/office/drawing/2014/main" id="{5ABB3805-1E84-49AF-ADA9-49B1FCA5BE3D}"/>
              </a:ext>
            </a:extLst>
          </p:cNvPr>
          <p:cNvSpPr txBox="1">
            <a:spLocks/>
          </p:cNvSpPr>
          <p:nvPr/>
        </p:nvSpPr>
        <p:spPr>
          <a:xfrm>
            <a:off x="1858934" y="4236368"/>
            <a:ext cx="5958889" cy="66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A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Puede generar un consumo excesivo de memoria si no se controla</a:t>
            </a:r>
            <a:r>
              <a:rPr lang="es-AR" sz="2000" b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s-A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42" name="Google Shape;3481;p75">
            <a:extLst>
              <a:ext uri="{FF2B5EF4-FFF2-40B4-BE49-F238E27FC236}">
                <a16:creationId xmlns:a16="http://schemas.microsoft.com/office/drawing/2014/main" id="{4F965F90-3B2D-4858-83AE-D4C32C1F9502}"/>
              </a:ext>
            </a:extLst>
          </p:cNvPr>
          <p:cNvGrpSpPr/>
          <p:nvPr/>
        </p:nvGrpSpPr>
        <p:grpSpPr>
          <a:xfrm>
            <a:off x="1129651" y="4309101"/>
            <a:ext cx="348626" cy="348626"/>
            <a:chOff x="851175" y="1582401"/>
            <a:chExt cx="964872" cy="964872"/>
          </a:xfrm>
          <a:solidFill>
            <a:srgbClr val="FF0000"/>
          </a:solidFill>
        </p:grpSpPr>
        <p:sp>
          <p:nvSpPr>
            <p:cNvPr id="143" name="Google Shape;3482;p75">
              <a:extLst>
                <a:ext uri="{FF2B5EF4-FFF2-40B4-BE49-F238E27FC236}">
                  <a16:creationId xmlns:a16="http://schemas.microsoft.com/office/drawing/2014/main" id="{610D74D4-1635-4AFD-AF6F-CF8C8A402854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83;p75">
              <a:extLst>
                <a:ext uri="{FF2B5EF4-FFF2-40B4-BE49-F238E27FC236}">
                  <a16:creationId xmlns:a16="http://schemas.microsoft.com/office/drawing/2014/main" id="{D4D97C00-ABD3-4574-8541-A56AB74A26CA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8859;p88">
            <a:extLst>
              <a:ext uri="{FF2B5EF4-FFF2-40B4-BE49-F238E27FC236}">
                <a16:creationId xmlns:a16="http://schemas.microsoft.com/office/drawing/2014/main" id="{59403BE2-0165-4A65-80B7-15C86F9AD6E2}"/>
              </a:ext>
            </a:extLst>
          </p:cNvPr>
          <p:cNvGrpSpPr/>
          <p:nvPr/>
        </p:nvGrpSpPr>
        <p:grpSpPr>
          <a:xfrm>
            <a:off x="1183593" y="4358187"/>
            <a:ext cx="244700" cy="244700"/>
            <a:chOff x="2085525" y="4992125"/>
            <a:chExt cx="481825" cy="481825"/>
          </a:xfrm>
          <a:noFill/>
        </p:grpSpPr>
        <p:sp>
          <p:nvSpPr>
            <p:cNvPr id="146" name="Google Shape;8860;p88">
              <a:extLst>
                <a:ext uri="{FF2B5EF4-FFF2-40B4-BE49-F238E27FC236}">
                  <a16:creationId xmlns:a16="http://schemas.microsoft.com/office/drawing/2014/main" id="{C78AF8AF-EB26-4144-BF8D-7A2B19126EF0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" name="Google Shape;8861;p88">
              <a:extLst>
                <a:ext uri="{FF2B5EF4-FFF2-40B4-BE49-F238E27FC236}">
                  <a16:creationId xmlns:a16="http://schemas.microsoft.com/office/drawing/2014/main" id="{1B5A3802-BD84-49C4-A24D-45F17D4A4B0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2" name="Google Shape;2672;p43"/>
          <p:cNvGrpSpPr/>
          <p:nvPr/>
        </p:nvGrpSpPr>
        <p:grpSpPr>
          <a:xfrm>
            <a:off x="4908972" y="2288025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2268580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copiado o clonado</a:t>
            </a:r>
            <a:endParaRPr dirty="0"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2387032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2406489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735702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puede modificar solamente los valores de los atributos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599" y="2033081"/>
            <a:ext cx="2518579" cy="64242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Copiado Superficial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Shallow Copy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5" y="2735702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puede modificar la estructura interna del objeto (sus relaciones con otros objetos)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2033081"/>
            <a:ext cx="2409600" cy="64242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Copiado Profundo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Copy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0C549CC9-1D11-47BF-9FD3-FAF00FD7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28" y="2211827"/>
            <a:ext cx="3762893" cy="2172076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137A7A2-2D96-4D9D-BF08-B5F799DD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525" y="580037"/>
            <a:ext cx="6602066" cy="517500"/>
          </a:xfrm>
        </p:spPr>
        <p:txBody>
          <a:bodyPr/>
          <a:lstStyle/>
          <a:p>
            <a:r>
              <a:rPr lang="es-MX" dirty="0"/>
              <a:t>Ejemplo venta de automóviles</a:t>
            </a:r>
            <a:endParaRPr lang="es-AR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3166370-6E0F-4BB7-9D8B-1295A349C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3507" y="3111476"/>
            <a:ext cx="2759264" cy="460800"/>
          </a:xfrm>
        </p:spPr>
        <p:txBody>
          <a:bodyPr/>
          <a:lstStyle/>
          <a:p>
            <a:r>
              <a:rPr lang="es-MX" dirty="0"/>
              <a:t>Objeto original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endParaRPr lang="es-AR" dirty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0B5CE4D1-AB81-42AE-B032-E9E40AF3349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03507" y="980802"/>
            <a:ext cx="7840493" cy="1474213"/>
          </a:xfrm>
        </p:spPr>
        <p:txBody>
          <a:bodyPr/>
          <a:lstStyle/>
          <a:p>
            <a:r>
              <a:rPr lang="es-MX" sz="2000" dirty="0"/>
              <a:t>Supongamos que un cliente desea comprar un automóvil (Citroën C4 Cactus 2022) pero no decide el color. Implementar un método que muestre dos autos de diferente color.</a:t>
            </a:r>
            <a:endParaRPr lang="es-AR" sz="2000" dirty="0"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11413288-E6EE-41EA-8FB8-2E5AEA7C8B1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Superficial</a:t>
            </a:r>
            <a:endParaRPr lang="es-AR" sz="1400" dirty="0"/>
          </a:p>
        </p:txBody>
      </p:sp>
      <p:sp>
        <p:nvSpPr>
          <p:cNvPr id="6" name="Google Shape;466;p27">
            <a:extLst>
              <a:ext uri="{FF2B5EF4-FFF2-40B4-BE49-F238E27FC236}">
                <a16:creationId xmlns:a16="http://schemas.microsoft.com/office/drawing/2014/main" id="{7A271BDC-4374-43E2-A64D-4145290FDF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Profundo</a:t>
            </a:r>
            <a:endParaRPr lang="es-AR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35236E-E427-455A-938A-AC823A3E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59" y="2211827"/>
            <a:ext cx="4022032" cy="22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1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137A7A2-2D96-4D9D-BF08-B5F799DD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525" y="580037"/>
            <a:ext cx="6602066" cy="517500"/>
          </a:xfrm>
        </p:spPr>
        <p:txBody>
          <a:bodyPr/>
          <a:lstStyle/>
          <a:p>
            <a:r>
              <a:rPr lang="es-MX" dirty="0"/>
              <a:t>Ejemplo venta de automóviles</a:t>
            </a:r>
            <a:endParaRPr lang="es-AR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3166370-6E0F-4BB7-9D8B-1295A349C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3507" y="1710693"/>
            <a:ext cx="2759264" cy="460800"/>
          </a:xfrm>
        </p:spPr>
        <p:txBody>
          <a:bodyPr/>
          <a:lstStyle/>
          <a:p>
            <a:r>
              <a:rPr lang="es-MX" dirty="0"/>
              <a:t>Objeto original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endParaRPr lang="es-AR" dirty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0B5CE4D1-AB81-42AE-B032-E9E40AF3349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60984" y="4417448"/>
            <a:ext cx="7840493" cy="948755"/>
          </a:xfrm>
        </p:spPr>
        <p:txBody>
          <a:bodyPr/>
          <a:lstStyle/>
          <a:p>
            <a:r>
              <a:rPr lang="es-MX" sz="2000" dirty="0"/>
              <a:t>Ver código...</a:t>
            </a:r>
            <a:endParaRPr lang="es-AR" sz="2000" dirty="0"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11413288-E6EE-41EA-8FB8-2E5AEA7C8B1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Superficial</a:t>
            </a:r>
            <a:endParaRPr lang="es-AR" sz="1400" dirty="0"/>
          </a:p>
        </p:txBody>
      </p:sp>
      <p:sp>
        <p:nvSpPr>
          <p:cNvPr id="6" name="Google Shape;466;p27">
            <a:extLst>
              <a:ext uri="{FF2B5EF4-FFF2-40B4-BE49-F238E27FC236}">
                <a16:creationId xmlns:a16="http://schemas.microsoft.com/office/drawing/2014/main" id="{7A271BDC-4374-43E2-A64D-4145290FDF0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s-MX" sz="1400" dirty="0"/>
              <a:t>Copiado Profundo</a:t>
            </a:r>
            <a:endParaRPr lang="es-AR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B35236E-E427-455A-938A-AC823A3E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59" y="811044"/>
            <a:ext cx="4022032" cy="22600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7FBEF0-2E78-408D-BD86-A6DBA8BA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274" y="2522645"/>
            <a:ext cx="3915383" cy="2260099"/>
          </a:xfrm>
          <a:prstGeom prst="rect">
            <a:avLst/>
          </a:prstGeom>
        </p:spPr>
      </p:pic>
      <p:sp>
        <p:nvSpPr>
          <p:cNvPr id="13" name="Subtítulo 10">
            <a:extLst>
              <a:ext uri="{FF2B5EF4-FFF2-40B4-BE49-F238E27FC236}">
                <a16:creationId xmlns:a16="http://schemas.microsoft.com/office/drawing/2014/main" id="{17AD3D33-DF87-4592-B00E-8A5CBE85029F}"/>
              </a:ext>
            </a:extLst>
          </p:cNvPr>
          <p:cNvSpPr txBox="1">
            <a:spLocks/>
          </p:cNvSpPr>
          <p:nvPr/>
        </p:nvSpPr>
        <p:spPr>
          <a:xfrm>
            <a:off x="1303507" y="3530159"/>
            <a:ext cx="2759264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/>
              <a:t>Objeto clonado (cambiado de color)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4984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Conecciones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Conecciones" id="{7B45743A-62CE-4D0C-B9E0-08FDD4C4210B}" vid="{31594900-A66B-4942-9B22-AC93DF864EC7}"/>
    </a:ext>
  </a:extLst>
</a:theme>
</file>

<file path=ppt/theme/theme2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Programación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Programación" id="{6EA37BFE-F71B-4C8D-93F4-B3BE0FC3538A}" vid="{88AFE6F1-ED74-433B-84EF-CD1EC1FE2882}"/>
    </a:ext>
  </a:extLst>
</a:theme>
</file>

<file path=ppt/theme/theme4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1035</Words>
  <Application>Microsoft Office PowerPoint</Application>
  <PresentationFormat>Presentación en pantalla (16:9)</PresentationFormat>
  <Paragraphs>137</Paragraphs>
  <Slides>16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16</vt:i4>
      </vt:variant>
    </vt:vector>
  </HeadingPairs>
  <TitlesOfParts>
    <vt:vector size="29" baseType="lpstr">
      <vt:lpstr>Proxima Nova</vt:lpstr>
      <vt:lpstr>Montserrat</vt:lpstr>
      <vt:lpstr>Arial</vt:lpstr>
      <vt:lpstr>Source Sans Pro</vt:lpstr>
      <vt:lpstr>Proxima Nova Semibold</vt:lpstr>
      <vt:lpstr>Rubik</vt:lpstr>
      <vt:lpstr>Wingdings</vt:lpstr>
      <vt:lpstr>Play</vt:lpstr>
      <vt:lpstr>Fira Code</vt:lpstr>
      <vt:lpstr>TemaConecciones</vt:lpstr>
      <vt:lpstr>1_Slidesgo Final Pages</vt:lpstr>
      <vt:lpstr>TemaProgramación</vt:lpstr>
      <vt:lpstr>Slidesgo Final Pages</vt:lpstr>
      <vt:lpstr>Patrones de diseño – Patrones de creación </vt:lpstr>
      <vt:lpstr>PROTOTYPE</vt:lpstr>
      <vt:lpstr>PROTOTYPE</vt:lpstr>
      <vt:lpstr>Estructura del patrón</vt:lpstr>
      <vt:lpstr>Beneficios del patrón</vt:lpstr>
      <vt:lpstr>Problemas del patrón PROTOTYPE</vt:lpstr>
      <vt:lpstr>Tipos de copiado o clonado</vt:lpstr>
      <vt:lpstr>Ejemplo venta de automóviles</vt:lpstr>
      <vt:lpstr>Ejemplo venta de automóviles</vt:lpstr>
      <vt:lpstr>Ejemplo fábrica de automóviles</vt:lpstr>
      <vt:lpstr>Ejemplo fábrica de automóviles</vt:lpstr>
      <vt:lpstr>Ejemplo fábrica de automóviles</vt:lpstr>
      <vt:lpstr>Ejemplo fábrica de automóviles</vt:lpstr>
      <vt:lpstr>1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Patrones de diseño – Patrones de creación PROTOTYPE</dc:title>
  <dc:creator>Pulidori</dc:creator>
  <cp:lastModifiedBy>juanse pulidori</cp:lastModifiedBy>
  <cp:revision>47</cp:revision>
  <dcterms:modified xsi:type="dcterms:W3CDTF">2022-08-23T13:03:06Z</dcterms:modified>
</cp:coreProperties>
</file>